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1"/>
  </p:notesMasterIdLst>
  <p:handoutMasterIdLst>
    <p:handoutMasterId r:id="rId22"/>
  </p:handoutMasterIdLst>
  <p:sldIdLst>
    <p:sldId id="2173" r:id="rId2"/>
    <p:sldId id="3146" r:id="rId3"/>
    <p:sldId id="3147" r:id="rId4"/>
    <p:sldId id="3154" r:id="rId5"/>
    <p:sldId id="3153" r:id="rId6"/>
    <p:sldId id="3148" r:id="rId7"/>
    <p:sldId id="3156" r:id="rId8"/>
    <p:sldId id="1448" r:id="rId9"/>
    <p:sldId id="3150" r:id="rId10"/>
    <p:sldId id="3149" r:id="rId11"/>
    <p:sldId id="3187" r:id="rId12"/>
    <p:sldId id="4209" r:id="rId13"/>
    <p:sldId id="4212" r:id="rId14"/>
    <p:sldId id="4210" r:id="rId15"/>
    <p:sldId id="1415" r:id="rId16"/>
    <p:sldId id="2156" r:id="rId17"/>
    <p:sldId id="4213" r:id="rId18"/>
    <p:sldId id="2061" r:id="rId19"/>
    <p:sldId id="1455" r:id="rId20"/>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312" autoAdjust="0"/>
  </p:normalViewPr>
  <p:slideViewPr>
    <p:cSldViewPr>
      <p:cViewPr varScale="1">
        <p:scale>
          <a:sx n="66" d="100"/>
          <a:sy n="66" d="100"/>
        </p:scale>
        <p:origin x="1277" y="43"/>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DCD95-C9F5-4AD8-A327-A6A934BF787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B1C02A54-5AF0-4C88-883B-8FC84106EEBC}">
      <dgm:prSet phldrT="[Text]" custT="1"/>
      <dgm:spPr/>
      <dgm:t>
        <a:bodyPr/>
        <a:lstStyle/>
        <a:p>
          <a:r>
            <a:rPr lang="en-IN" sz="2000" dirty="0">
              <a:latin typeface="Arial" panose="020B0604020202020204" pitchFamily="34" charset="0"/>
              <a:cs typeface="Arial" panose="020B0604020202020204" pitchFamily="34" charset="0"/>
            </a:rPr>
            <a:t>Feeling of </a:t>
          </a:r>
          <a:r>
            <a:rPr lang="en-IN" sz="2000" dirty="0">
              <a:solidFill>
                <a:srgbClr val="FF0000"/>
              </a:solidFill>
              <a:latin typeface="Arial" panose="020B0604020202020204" pitchFamily="34" charset="0"/>
              <a:cs typeface="Arial" panose="020B0604020202020204" pitchFamily="34" charset="0"/>
            </a:rPr>
            <a:t>Deprivation</a:t>
          </a:r>
          <a:endParaRPr lang="en-IN" sz="300" dirty="0">
            <a:solidFill>
              <a:srgbClr val="FF0000"/>
            </a:solidFill>
            <a:latin typeface="Arial" panose="020B0604020202020204" pitchFamily="34" charset="0"/>
            <a:cs typeface="Arial" panose="020B0604020202020204" pitchFamily="34" charset="0"/>
          </a:endParaRPr>
        </a:p>
        <a:p>
          <a:r>
            <a:rPr lang="en-IN" sz="2000" dirty="0">
              <a:latin typeface="Arial" panose="020B0604020202020204" pitchFamily="34" charset="0"/>
              <a:cs typeface="Arial" panose="020B0604020202020204" pitchFamily="34" charset="0"/>
            </a:rPr>
            <a:t>I don’t have enough!</a:t>
          </a:r>
        </a:p>
      </dgm:t>
    </dgm:pt>
    <dgm:pt modelId="{F51E9F67-6083-4E30-978C-19CD634DECD1}" type="parTrans" cxnId="{5159AB5E-FF7D-4E7D-88FE-D4600DCE2A24}">
      <dgm:prSet/>
      <dgm:spPr/>
      <dgm:t>
        <a:bodyPr/>
        <a:lstStyle/>
        <a:p>
          <a:endParaRPr lang="en-US"/>
        </a:p>
      </dgm:t>
    </dgm:pt>
    <dgm:pt modelId="{74ECD77F-7FD7-4447-9382-DA6C8B7EDD21}" type="sibTrans" cxnId="{5159AB5E-FF7D-4E7D-88FE-D4600DCE2A24}">
      <dgm:prSet/>
      <dgm:spPr>
        <a:solidFill>
          <a:schemeClr val="bg1">
            <a:lumMod val="65000"/>
          </a:schemeClr>
        </a:solidFill>
      </dgm:spPr>
      <dgm:t>
        <a:bodyPr/>
        <a:lstStyle/>
        <a:p>
          <a:endParaRPr lang="en-US"/>
        </a:p>
      </dgm:t>
    </dgm:pt>
    <dgm:pt modelId="{FEE0B63A-8069-4F5F-8BDC-11D510E39FF5}">
      <dgm:prSet phldrT="[Text]" custT="1"/>
      <dgm:spPr/>
      <dgm:t>
        <a:bodyPr/>
        <a:lstStyle/>
        <a:p>
          <a:r>
            <a:rPr lang="en-IN" sz="2000" dirty="0">
              <a:latin typeface="Arial" panose="020B0604020202020204" pitchFamily="34" charset="0"/>
              <a:cs typeface="Arial" panose="020B0604020202020204" pitchFamily="34" charset="0"/>
            </a:rPr>
            <a:t>Accumulation = unlimited?</a:t>
          </a:r>
          <a:endParaRPr lang="en-US" sz="2000" dirty="0">
            <a:latin typeface="Arial" panose="020B0604020202020204" pitchFamily="34" charset="0"/>
            <a:cs typeface="Arial" panose="020B0604020202020204" pitchFamily="34" charset="0"/>
          </a:endParaRPr>
        </a:p>
      </dgm:t>
    </dgm:pt>
    <dgm:pt modelId="{10675F0B-D500-46EE-B3BC-437626BFA8E5}" type="parTrans" cxnId="{DD88DF60-FB93-41C2-A085-D0008E064B6D}">
      <dgm:prSet/>
      <dgm:spPr/>
      <dgm:t>
        <a:bodyPr/>
        <a:lstStyle/>
        <a:p>
          <a:endParaRPr lang="en-US"/>
        </a:p>
      </dgm:t>
    </dgm:pt>
    <dgm:pt modelId="{03036F6A-2944-4626-B89A-4670CB74253E}" type="sibTrans" cxnId="{DD88DF60-FB93-41C2-A085-D0008E064B6D}">
      <dgm:prSet/>
      <dgm:spPr>
        <a:solidFill>
          <a:schemeClr val="bg1">
            <a:lumMod val="75000"/>
          </a:schemeClr>
        </a:solidFill>
      </dgm:spPr>
      <dgm:t>
        <a:bodyPr/>
        <a:lstStyle/>
        <a:p>
          <a:endParaRPr lang="en-US"/>
        </a:p>
      </dgm:t>
    </dgm:pt>
    <dgm:pt modelId="{322BC408-CC82-4BB9-A620-153079B1B200}">
      <dgm:prSet phldrT="[Text]" custT="1"/>
      <dgm:spPr/>
      <dgm:t>
        <a:bodyPr/>
        <a:lstStyle/>
        <a:p>
          <a:r>
            <a:rPr lang="en-IN" sz="2000" dirty="0">
              <a:latin typeface="Arial" panose="020B0604020202020204" pitchFamily="34" charset="0"/>
              <a:cs typeface="Arial" panose="020B0604020202020204" pitchFamily="34" charset="0"/>
            </a:rPr>
            <a:t>Effort for Physical Facility </a:t>
          </a:r>
        </a:p>
        <a:p>
          <a:r>
            <a:rPr lang="en-IN" sz="2000" dirty="0">
              <a:solidFill>
                <a:srgbClr val="FF0000"/>
              </a:solidFill>
              <a:latin typeface="Arial" panose="020B0604020202020204" pitchFamily="34" charset="0"/>
              <a:cs typeface="Arial" panose="020B0604020202020204" pitchFamily="34" charset="0"/>
            </a:rPr>
            <a:t>by any means?</a:t>
          </a:r>
          <a:endParaRPr lang="en-US" sz="2000" dirty="0">
            <a:solidFill>
              <a:srgbClr val="FF0000"/>
            </a:solidFill>
            <a:latin typeface="Arial" panose="020B0604020202020204" pitchFamily="34" charset="0"/>
            <a:cs typeface="Arial" panose="020B0604020202020204" pitchFamily="34" charset="0"/>
          </a:endParaRPr>
        </a:p>
      </dgm:t>
    </dgm:pt>
    <dgm:pt modelId="{95E17ADA-CF51-45AE-A21C-CBA212C94C73}" type="parTrans" cxnId="{FECD8BEE-EFCE-4724-807E-B4D7F94CB981}">
      <dgm:prSet/>
      <dgm:spPr/>
      <dgm:t>
        <a:bodyPr/>
        <a:lstStyle/>
        <a:p>
          <a:endParaRPr lang="en-US"/>
        </a:p>
      </dgm:t>
    </dgm:pt>
    <dgm:pt modelId="{DFD61FAB-D819-42C0-8C00-A5B68B3F6B26}" type="sibTrans" cxnId="{FECD8BEE-EFCE-4724-807E-B4D7F94CB981}">
      <dgm:prSet/>
      <dgm:spPr>
        <a:solidFill>
          <a:schemeClr val="bg1">
            <a:lumMod val="75000"/>
          </a:schemeClr>
        </a:solidFill>
      </dgm:spPr>
      <dgm:t>
        <a:bodyPr/>
        <a:lstStyle/>
        <a:p>
          <a:endParaRPr lang="en-US"/>
        </a:p>
      </dgm:t>
    </dgm:pt>
    <dgm:pt modelId="{33CD6BB9-C00B-408F-84D5-95A302CF23AB}" type="pres">
      <dgm:prSet presAssocID="{B6FDCD95-C9F5-4AD8-A327-A6A934BF7870}" presName="cycle" presStyleCnt="0">
        <dgm:presLayoutVars>
          <dgm:dir/>
          <dgm:resizeHandles val="exact"/>
        </dgm:presLayoutVars>
      </dgm:prSet>
      <dgm:spPr/>
    </dgm:pt>
    <dgm:pt modelId="{53508CFD-9541-4EAC-9FE6-02173D665183}" type="pres">
      <dgm:prSet presAssocID="{B1C02A54-5AF0-4C88-883B-8FC84106EEBC}" presName="dummy" presStyleCnt="0"/>
      <dgm:spPr/>
    </dgm:pt>
    <dgm:pt modelId="{991C4231-47B8-4D42-801C-102D1328125A}" type="pres">
      <dgm:prSet presAssocID="{B1C02A54-5AF0-4C88-883B-8FC84106EEBC}" presName="node" presStyleLbl="revTx" presStyleIdx="0" presStyleCnt="3" custScaleX="142651" custRadScaleRad="104526" custRadScaleInc="-10131">
        <dgm:presLayoutVars>
          <dgm:bulletEnabled val="1"/>
        </dgm:presLayoutVars>
      </dgm:prSet>
      <dgm:spPr/>
    </dgm:pt>
    <dgm:pt modelId="{67C08D49-897E-4F95-BD18-9642EA9F9F0C}" type="pres">
      <dgm:prSet presAssocID="{74ECD77F-7FD7-4447-9382-DA6C8B7EDD21}" presName="sibTrans" presStyleLbl="node1" presStyleIdx="0" presStyleCnt="3" custLinFactNeighborY="40"/>
      <dgm:spPr/>
    </dgm:pt>
    <dgm:pt modelId="{46D1AC9B-2A56-4CC5-954F-2B81CC1DD023}" type="pres">
      <dgm:prSet presAssocID="{322BC408-CC82-4BB9-A620-153079B1B200}" presName="dummy" presStyleCnt="0"/>
      <dgm:spPr/>
    </dgm:pt>
    <dgm:pt modelId="{C2566148-7A45-4809-B088-8382630CF4B1}" type="pres">
      <dgm:prSet presAssocID="{322BC408-CC82-4BB9-A620-153079B1B200}" presName="node" presStyleLbl="revTx" presStyleIdx="1" presStyleCnt="3">
        <dgm:presLayoutVars>
          <dgm:bulletEnabled val="1"/>
        </dgm:presLayoutVars>
      </dgm:prSet>
      <dgm:spPr/>
    </dgm:pt>
    <dgm:pt modelId="{B0FE8968-FAC9-4225-BE3B-E3A459A7D79F}" type="pres">
      <dgm:prSet presAssocID="{DFD61FAB-D819-42C0-8C00-A5B68B3F6B26}" presName="sibTrans" presStyleLbl="node1" presStyleIdx="1" presStyleCnt="3" custLinFactNeighborX="3125" custLinFactNeighborY="-4259"/>
      <dgm:spPr/>
    </dgm:pt>
    <dgm:pt modelId="{EA338999-5A5A-4EC9-8FE0-5ED92D4F3C34}" type="pres">
      <dgm:prSet presAssocID="{FEE0B63A-8069-4F5F-8BDC-11D510E39FF5}" presName="dummy" presStyleCnt="0"/>
      <dgm:spPr/>
    </dgm:pt>
    <dgm:pt modelId="{59A72EAE-3161-4633-ADA2-CEC9F9A1A0E4}" type="pres">
      <dgm:prSet presAssocID="{FEE0B63A-8069-4F5F-8BDC-11D510E39FF5}" presName="node" presStyleLbl="revTx" presStyleIdx="2" presStyleCnt="3" custScaleX="142214" custRadScaleRad="116025" custRadScaleInc="-33914">
        <dgm:presLayoutVars>
          <dgm:bulletEnabled val="1"/>
        </dgm:presLayoutVars>
      </dgm:prSet>
      <dgm:spPr/>
    </dgm:pt>
    <dgm:pt modelId="{BB221AA3-DE2B-4B67-9C0F-912C5FB2129B}" type="pres">
      <dgm:prSet presAssocID="{03036F6A-2944-4626-B89A-4670CB74253E}" presName="sibTrans" presStyleLbl="node1" presStyleIdx="2" presStyleCnt="3" custScaleX="87074" custLinFactNeighborX="-208" custLinFactNeighborY="6244"/>
      <dgm:spPr/>
    </dgm:pt>
  </dgm:ptLst>
  <dgm:cxnLst>
    <dgm:cxn modelId="{5159AB5E-FF7D-4E7D-88FE-D4600DCE2A24}" srcId="{B6FDCD95-C9F5-4AD8-A327-A6A934BF7870}" destId="{B1C02A54-5AF0-4C88-883B-8FC84106EEBC}" srcOrd="0" destOrd="0" parTransId="{F51E9F67-6083-4E30-978C-19CD634DECD1}" sibTransId="{74ECD77F-7FD7-4447-9382-DA6C8B7EDD21}"/>
    <dgm:cxn modelId="{DD88DF60-FB93-41C2-A085-D0008E064B6D}" srcId="{B6FDCD95-C9F5-4AD8-A327-A6A934BF7870}" destId="{FEE0B63A-8069-4F5F-8BDC-11D510E39FF5}" srcOrd="2" destOrd="0" parTransId="{10675F0B-D500-46EE-B3BC-437626BFA8E5}" sibTransId="{03036F6A-2944-4626-B89A-4670CB74253E}"/>
    <dgm:cxn modelId="{0A93DC59-0EE8-4998-ABA6-803292721E24}" type="presOf" srcId="{03036F6A-2944-4626-B89A-4670CB74253E}" destId="{BB221AA3-DE2B-4B67-9C0F-912C5FB2129B}" srcOrd="0" destOrd="0" presId="urn:microsoft.com/office/officeart/2005/8/layout/cycle1"/>
    <dgm:cxn modelId="{3A34B68A-399D-4054-8929-E0179F2EEE86}" type="presOf" srcId="{322BC408-CC82-4BB9-A620-153079B1B200}" destId="{C2566148-7A45-4809-B088-8382630CF4B1}" srcOrd="0" destOrd="0" presId="urn:microsoft.com/office/officeart/2005/8/layout/cycle1"/>
    <dgm:cxn modelId="{4E4B7A90-9CF9-4D6D-B1F5-33E7352E0CA1}" type="presOf" srcId="{FEE0B63A-8069-4F5F-8BDC-11D510E39FF5}" destId="{59A72EAE-3161-4633-ADA2-CEC9F9A1A0E4}" srcOrd="0" destOrd="0" presId="urn:microsoft.com/office/officeart/2005/8/layout/cycle1"/>
    <dgm:cxn modelId="{034487BA-BF64-4AE1-96FF-D65054C849B7}" type="presOf" srcId="{DFD61FAB-D819-42C0-8C00-A5B68B3F6B26}" destId="{B0FE8968-FAC9-4225-BE3B-E3A459A7D79F}" srcOrd="0" destOrd="0" presId="urn:microsoft.com/office/officeart/2005/8/layout/cycle1"/>
    <dgm:cxn modelId="{E47585BC-3280-4818-8ACC-95561B76AD23}" type="presOf" srcId="{74ECD77F-7FD7-4447-9382-DA6C8B7EDD21}" destId="{67C08D49-897E-4F95-BD18-9642EA9F9F0C}" srcOrd="0" destOrd="0" presId="urn:microsoft.com/office/officeart/2005/8/layout/cycle1"/>
    <dgm:cxn modelId="{1903E4C9-0313-4BC7-9F5B-42384BE6DAF6}" type="presOf" srcId="{B1C02A54-5AF0-4C88-883B-8FC84106EEBC}" destId="{991C4231-47B8-4D42-801C-102D1328125A}" srcOrd="0" destOrd="0" presId="urn:microsoft.com/office/officeart/2005/8/layout/cycle1"/>
    <dgm:cxn modelId="{80406DDE-2A4C-49F0-BE5C-C21E36FC47D5}" type="presOf" srcId="{B6FDCD95-C9F5-4AD8-A327-A6A934BF7870}" destId="{33CD6BB9-C00B-408F-84D5-95A302CF23AB}" srcOrd="0" destOrd="0" presId="urn:microsoft.com/office/officeart/2005/8/layout/cycle1"/>
    <dgm:cxn modelId="{FECD8BEE-EFCE-4724-807E-B4D7F94CB981}" srcId="{B6FDCD95-C9F5-4AD8-A327-A6A934BF7870}" destId="{322BC408-CC82-4BB9-A620-153079B1B200}" srcOrd="1" destOrd="0" parTransId="{95E17ADA-CF51-45AE-A21C-CBA212C94C73}" sibTransId="{DFD61FAB-D819-42C0-8C00-A5B68B3F6B26}"/>
    <dgm:cxn modelId="{8FEF2CF7-A2D1-4656-9F46-F3B51F92AD40}" type="presParOf" srcId="{33CD6BB9-C00B-408F-84D5-95A302CF23AB}" destId="{53508CFD-9541-4EAC-9FE6-02173D665183}" srcOrd="0" destOrd="0" presId="urn:microsoft.com/office/officeart/2005/8/layout/cycle1"/>
    <dgm:cxn modelId="{CD1096B6-C673-4C17-A22B-3E4E97ADC736}" type="presParOf" srcId="{33CD6BB9-C00B-408F-84D5-95A302CF23AB}" destId="{991C4231-47B8-4D42-801C-102D1328125A}" srcOrd="1" destOrd="0" presId="urn:microsoft.com/office/officeart/2005/8/layout/cycle1"/>
    <dgm:cxn modelId="{F6DF3F72-4D6C-4570-A3E9-8C411F94A93F}" type="presParOf" srcId="{33CD6BB9-C00B-408F-84D5-95A302CF23AB}" destId="{67C08D49-897E-4F95-BD18-9642EA9F9F0C}" srcOrd="2" destOrd="0" presId="urn:microsoft.com/office/officeart/2005/8/layout/cycle1"/>
    <dgm:cxn modelId="{FE65E0FA-AF82-446D-B26D-D98A8CAA8BBE}" type="presParOf" srcId="{33CD6BB9-C00B-408F-84D5-95A302CF23AB}" destId="{46D1AC9B-2A56-4CC5-954F-2B81CC1DD023}" srcOrd="3" destOrd="0" presId="urn:microsoft.com/office/officeart/2005/8/layout/cycle1"/>
    <dgm:cxn modelId="{6624148C-7F04-4017-845A-4775C9EFFF1C}" type="presParOf" srcId="{33CD6BB9-C00B-408F-84D5-95A302CF23AB}" destId="{C2566148-7A45-4809-B088-8382630CF4B1}" srcOrd="4" destOrd="0" presId="urn:microsoft.com/office/officeart/2005/8/layout/cycle1"/>
    <dgm:cxn modelId="{89DCCB84-002F-4C90-BA6B-507F6DAD2903}" type="presParOf" srcId="{33CD6BB9-C00B-408F-84D5-95A302CF23AB}" destId="{B0FE8968-FAC9-4225-BE3B-E3A459A7D79F}" srcOrd="5" destOrd="0" presId="urn:microsoft.com/office/officeart/2005/8/layout/cycle1"/>
    <dgm:cxn modelId="{7E75BC76-91FF-4232-A272-B3061F44ACD0}" type="presParOf" srcId="{33CD6BB9-C00B-408F-84D5-95A302CF23AB}" destId="{EA338999-5A5A-4EC9-8FE0-5ED92D4F3C34}" srcOrd="6" destOrd="0" presId="urn:microsoft.com/office/officeart/2005/8/layout/cycle1"/>
    <dgm:cxn modelId="{95A99698-8766-4156-8B38-B0E37B80B892}" type="presParOf" srcId="{33CD6BB9-C00B-408F-84D5-95A302CF23AB}" destId="{59A72EAE-3161-4633-ADA2-CEC9F9A1A0E4}" srcOrd="7" destOrd="0" presId="urn:microsoft.com/office/officeart/2005/8/layout/cycle1"/>
    <dgm:cxn modelId="{EB7E5547-7FE3-4074-ADBE-AFE10842FC8C}" type="presParOf" srcId="{33CD6BB9-C00B-408F-84D5-95A302CF23AB}" destId="{BB221AA3-DE2B-4B67-9C0F-912C5FB2129B}"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C4231-47B8-4D42-801C-102D1328125A}">
      <dsp:nvSpPr>
        <dsp:cNvPr id="0" name=""/>
        <dsp:cNvSpPr/>
      </dsp:nvSpPr>
      <dsp:spPr>
        <a:xfrm>
          <a:off x="3027805" y="152397"/>
          <a:ext cx="192666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Feeling of </a:t>
          </a:r>
          <a:r>
            <a:rPr lang="en-IN" sz="2000" kern="1200" dirty="0">
              <a:solidFill>
                <a:srgbClr val="FF0000"/>
              </a:solidFill>
              <a:latin typeface="Arial" panose="020B0604020202020204" pitchFamily="34" charset="0"/>
              <a:cs typeface="Arial" panose="020B0604020202020204" pitchFamily="34" charset="0"/>
            </a:rPr>
            <a:t>Deprivation</a:t>
          </a:r>
          <a:endParaRPr lang="en-IN" sz="300" kern="1200" dirty="0">
            <a:solidFill>
              <a:srgbClr val="FF0000"/>
            </a:solidFill>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I don’t have enough!</a:t>
          </a:r>
        </a:p>
      </dsp:txBody>
      <dsp:txXfrm>
        <a:off x="3027805" y="152397"/>
        <a:ext cx="1926663" cy="1350613"/>
      </dsp:txXfrm>
    </dsp:sp>
    <dsp:sp modelId="{67C08D49-897E-4F95-BD18-9642EA9F9F0C}">
      <dsp:nvSpPr>
        <dsp:cNvPr id="0" name=""/>
        <dsp:cNvSpPr/>
      </dsp:nvSpPr>
      <dsp:spPr>
        <a:xfrm>
          <a:off x="1317561" y="-32561"/>
          <a:ext cx="3192074" cy="3192074"/>
        </a:xfrm>
        <a:prstGeom prst="circularArrow">
          <a:avLst>
            <a:gd name="adj1" fmla="val 8251"/>
            <a:gd name="adj2" fmla="val 576311"/>
            <a:gd name="adj3" fmla="val 3136606"/>
            <a:gd name="adj4" fmla="val 21444710"/>
            <a:gd name="adj5" fmla="val 9626"/>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6148-7A45-4809-B088-8382630CF4B1}">
      <dsp:nvSpPr>
        <dsp:cNvPr id="0" name=""/>
        <dsp:cNvSpPr/>
      </dsp:nvSpPr>
      <dsp:spPr>
        <a:xfrm>
          <a:off x="2180714" y="2230274"/>
          <a:ext cx="1350613"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Effort for Physical Facility </a:t>
          </a:r>
        </a:p>
        <a:p>
          <a:pPr marL="0" lvl="0" indent="0" algn="ctr" defTabSz="889000">
            <a:lnSpc>
              <a:spcPct val="90000"/>
            </a:lnSpc>
            <a:spcBef>
              <a:spcPct val="0"/>
            </a:spcBef>
            <a:spcAft>
              <a:spcPct val="35000"/>
            </a:spcAft>
            <a:buNone/>
          </a:pPr>
          <a:r>
            <a:rPr lang="en-IN" sz="2000" kern="1200" dirty="0">
              <a:solidFill>
                <a:srgbClr val="FF0000"/>
              </a:solidFill>
              <a:latin typeface="Arial" panose="020B0604020202020204" pitchFamily="34" charset="0"/>
              <a:cs typeface="Arial" panose="020B0604020202020204" pitchFamily="34" charset="0"/>
            </a:rPr>
            <a:t>by any means?</a:t>
          </a:r>
          <a:endParaRPr lang="en-US" sz="2000" kern="1200" dirty="0">
            <a:solidFill>
              <a:srgbClr val="FF0000"/>
            </a:solidFill>
            <a:latin typeface="Arial" panose="020B0604020202020204" pitchFamily="34" charset="0"/>
            <a:cs typeface="Arial" panose="020B0604020202020204" pitchFamily="34" charset="0"/>
          </a:endParaRPr>
        </a:p>
      </dsp:txBody>
      <dsp:txXfrm>
        <a:off x="2180714" y="2230274"/>
        <a:ext cx="1350613" cy="1350613"/>
      </dsp:txXfrm>
    </dsp:sp>
    <dsp:sp modelId="{B0FE8968-FAC9-4225-BE3B-E3A459A7D79F}">
      <dsp:nvSpPr>
        <dsp:cNvPr id="0" name=""/>
        <dsp:cNvSpPr/>
      </dsp:nvSpPr>
      <dsp:spPr>
        <a:xfrm>
          <a:off x="1119723" y="-250089"/>
          <a:ext cx="3192074" cy="3192074"/>
        </a:xfrm>
        <a:prstGeom prst="circularArrow">
          <a:avLst>
            <a:gd name="adj1" fmla="val 8251"/>
            <a:gd name="adj2" fmla="val 576311"/>
            <a:gd name="adj3" fmla="val 9272591"/>
            <a:gd name="adj4" fmla="val 6563788"/>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72EAE-3161-4633-ADA2-CEC9F9A1A0E4}">
      <dsp:nvSpPr>
        <dsp:cNvPr id="0" name=""/>
        <dsp:cNvSpPr/>
      </dsp:nvSpPr>
      <dsp:spPr>
        <a:xfrm>
          <a:off x="437008" y="489303"/>
          <a:ext cx="1920761" cy="1350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Arial" panose="020B0604020202020204" pitchFamily="34" charset="0"/>
              <a:cs typeface="Arial" panose="020B0604020202020204" pitchFamily="34" charset="0"/>
            </a:rPr>
            <a:t>Accumulation = unlimited?</a:t>
          </a:r>
          <a:endParaRPr lang="en-US" sz="2000" kern="1200" dirty="0">
            <a:latin typeface="Arial" panose="020B0604020202020204" pitchFamily="34" charset="0"/>
            <a:cs typeface="Arial" panose="020B0604020202020204" pitchFamily="34" charset="0"/>
          </a:endParaRPr>
        </a:p>
      </dsp:txBody>
      <dsp:txXfrm>
        <a:off x="437008" y="489303"/>
        <a:ext cx="1920761" cy="1350613"/>
      </dsp:txXfrm>
    </dsp:sp>
    <dsp:sp modelId="{BB221AA3-DE2B-4B67-9C0F-912C5FB2129B}">
      <dsp:nvSpPr>
        <dsp:cNvPr id="0" name=""/>
        <dsp:cNvSpPr/>
      </dsp:nvSpPr>
      <dsp:spPr>
        <a:xfrm>
          <a:off x="1259117" y="95635"/>
          <a:ext cx="2779467" cy="3192074"/>
        </a:xfrm>
        <a:prstGeom prst="circularArrow">
          <a:avLst>
            <a:gd name="adj1" fmla="val 8251"/>
            <a:gd name="adj2" fmla="val 576311"/>
            <a:gd name="adj3" fmla="val 16613827"/>
            <a:gd name="adj4" fmla="val 13795864"/>
            <a:gd name="adj5" fmla="val 9626"/>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5/6/2025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5/6/2025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B8088C5D-F373-464B-80ED-A0BBE7258C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65D133C-430B-4E46-B639-6E90A7749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ACBA579-F274-4479-BA05-9C376EF359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462C56B-0CCC-4FE3-A7FA-AD0082716F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1AF42C1-980E-4EBE-9B0A-6243FB525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99C1C69-E7BB-4ED4-8BF9-AB4094D49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582286D-4D0F-4EA8-9D53-43AAA91DD3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520B1B3-F494-47B5-AF4E-43A0162BDD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9BF4383-8EEA-41C3-B47E-5AD252D42D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65DD05B-9C4E-40A3-91B9-4E54BF4BA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6DA6CE1-3D82-4F7F-8889-40F7EAFD83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4FBB119-043F-40A9-9E0D-913370DE9A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Symbol" panose="05050102010706020507" pitchFamily="18" charset="2"/>
              <a:buNone/>
            </a:pPr>
            <a:r>
              <a:rPr lang="en-US" altLang="en-US"/>
              <a:t>Is the self seeing the body or is the body seeing the self?</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0882186-454B-4F81-AB1D-5CBB2BE296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AC046E56-EA93-4C4A-81E5-9FFC233235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Both are required – food as well as respect</a:t>
            </a:r>
          </a:p>
          <a:p>
            <a:r>
              <a:rPr lang="en-US" altLang="en-US"/>
              <a:t>	Food but no respect (thali ko dhakka dekar dena)</a:t>
            </a:r>
          </a:p>
          <a:p>
            <a:r>
              <a:rPr lang="en-US" altLang="en-US"/>
              <a:t>	Respect but no food</a:t>
            </a:r>
          </a:p>
          <a:p>
            <a:r>
              <a:rPr lang="en-US" altLang="en-US"/>
              <a:t>Continuous</a:t>
            </a:r>
          </a:p>
          <a:p>
            <a:r>
              <a:rPr lang="en-US" altLang="en-US"/>
              <a:t>	While going “aisa khana to kabhi kabhi milta hoga”</a:t>
            </a:r>
          </a:p>
          <a:p>
            <a:r>
              <a:rPr lang="en-US" altLang="en-US"/>
              <a:t>	Voh diwali ki raat ko aapne maara tha…</a:t>
            </a:r>
          </a:p>
          <a:p>
            <a:r>
              <a:rPr lang="en-US" altLang="en-US"/>
              <a:t>	Bhojan ko continuous bana nahin sakte</a:t>
            </a:r>
          </a:p>
          <a:p>
            <a:r>
              <a:rPr lang="en-US" altLang="en-US"/>
              <a:t>Quantity</a:t>
            </a:r>
          </a:p>
          <a:p>
            <a:r>
              <a:rPr lang="en-US" altLang="en-US"/>
              <a:t>	respect bhav hai – not 1 kg respect</a:t>
            </a:r>
          </a:p>
          <a:p>
            <a:r>
              <a:rPr lang="en-US" altLang="en-US"/>
              <a:t>	bhojan matratmak hai – 1 kilo bhojan…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01999DA-6B75-46B1-AA34-E51545D221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E075825-F7D8-4492-8348-A81EEEDF8A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Fulfilled by</a:t>
            </a:r>
          </a:p>
          <a:p>
            <a:r>
              <a:rPr lang="en-US" altLang="en-US"/>
              <a:t>	</a:t>
            </a:r>
            <a:r>
              <a:rPr lang="en-US" altLang="en-US">
                <a:latin typeface="Arial" panose="020B0604020202020204" pitchFamily="34" charset="0"/>
                <a:cs typeface="Arial" panose="020B0604020202020204" pitchFamily="34" charset="0"/>
              </a:rPr>
              <a:t>Flower to Father – flower is only a symbol. Feeling is primary. 	Feelings ka bandh mein band kar rakha hai – 		feelings ka aadan-pradan nahin hota. 			Feelings ka exchange bhi sukhi hone ka tareeka hai, yeh dhyan 	mein nahin aaya rahta</a:t>
            </a:r>
          </a:p>
          <a:p>
            <a:endParaRPr lang="en-US" altLang="en-US">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One cant fulfill the other</a:t>
            </a:r>
          </a:p>
          <a:p>
            <a:r>
              <a:rPr lang="en-US" altLang="en-US">
                <a:latin typeface="Arial" panose="020B0604020202020204" pitchFamily="34" charset="0"/>
                <a:cs typeface="Arial" panose="020B0604020202020204" pitchFamily="34" charset="0"/>
              </a:rPr>
              <a:t>	</a:t>
            </a:r>
            <a:r>
              <a:rPr lang="fr-FR" altLang="en-US">
                <a:latin typeface="Arial" panose="020B0604020202020204" pitchFamily="34" charset="0"/>
                <a:cs typeface="Arial" panose="020B0604020202020204" pitchFamily="34" charset="0"/>
              </a:rPr>
              <a:t>Exclusive dress – attention neq respect. Dress se attention bhar 	mil paata hai</a:t>
            </a:r>
          </a:p>
          <a:p>
            <a:endParaRPr lang="en-US" altLang="en-US">
              <a:latin typeface="Arial" panose="020B0604020202020204" pitchFamily="34" charset="0"/>
              <a:cs typeface="Arial" panose="020B0604020202020204" pitchFamily="34" charset="0"/>
            </a:endParaRP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576D55A-74B0-47BE-9512-6C791D8422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6CCD0A6-2A1D-4604-8B98-4FAEDD829395}"/>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endParaRPr lang="en-US" altLang="en-US" dirty="0"/>
          </a:p>
          <a:p>
            <a:pPr marL="228600" indent="-228600">
              <a:buFontTx/>
              <a:buAutoNum type="arabicPeriod"/>
              <a:defRPr/>
            </a:pPr>
            <a:r>
              <a:rPr lang="en-US" altLang="en-US" dirty="0"/>
              <a:t>The Self can be recognized in terms of its activity</a:t>
            </a:r>
          </a:p>
          <a:p>
            <a:pPr marL="228600" indent="-228600">
              <a:buFontTx/>
              <a:buAutoNum type="arabicPeriod"/>
              <a:defRPr/>
            </a:pPr>
            <a:r>
              <a:rPr lang="en-US" altLang="en-US" dirty="0"/>
              <a:t>We can see the activity of imagination… try it now – what is going on? All the time or only sometimes (keep it open)?</a:t>
            </a:r>
          </a:p>
          <a:p>
            <a:pPr marL="228600" indent="-228600">
              <a:buFontTx/>
              <a:buAutoNum type="arabicPeriod"/>
              <a:defRPr/>
            </a:pPr>
            <a:r>
              <a:rPr lang="en-US" altLang="en-US" dirty="0"/>
              <a:t>Reinforce - </a:t>
            </a:r>
            <a:r>
              <a:rPr lang="en-US" altLang="en-US" dirty="0" err="1"/>
              <a:t>Behaviour</a:t>
            </a:r>
            <a:r>
              <a:rPr lang="en-US" altLang="en-US" dirty="0"/>
              <a:t> and work are only expressions of imagination</a:t>
            </a:r>
          </a:p>
          <a:p>
            <a:pPr marL="228600" indent="-228600">
              <a:buFontTx/>
              <a:buAutoNum type="arabicPeriod"/>
              <a:defRPr/>
            </a:pPr>
            <a:r>
              <a:rPr lang="en-US" altLang="en-US" dirty="0"/>
              <a:t>Every Self has a natural acceptance</a:t>
            </a:r>
          </a:p>
          <a:p>
            <a:pPr>
              <a:defRPr/>
            </a:pPr>
            <a:r>
              <a:rPr lang="en-US" altLang="en-US" dirty="0">
                <a:cs typeface="Arial" panose="020B0604020202020204" pitchFamily="34" charset="0"/>
              </a:rPr>
              <a:t>(E.g., We have a natural acceptance for the feeling of</a:t>
            </a:r>
            <a:r>
              <a:rPr lang="en-IN" altLang="en-US" dirty="0">
                <a:cs typeface="Arial" panose="020B0604020202020204" pitchFamily="34" charset="0"/>
              </a:rPr>
              <a:t> relationship… not for opposition)</a:t>
            </a:r>
          </a:p>
          <a:p>
            <a:pPr>
              <a:defRPr/>
            </a:pPr>
            <a:r>
              <a:rPr lang="en-US" altLang="en-US" dirty="0"/>
              <a:t>The natural acceptance is a glimpse of the higher possibility in the Self, a glimpse of what I really want to be</a:t>
            </a:r>
          </a:p>
          <a:p>
            <a:pPr>
              <a:defRPr/>
            </a:pPr>
            <a:r>
              <a:rPr lang="en-US" altLang="en-US" dirty="0"/>
              <a:t>Natural acceptance is definite, uncorrupted, universal…</a:t>
            </a:r>
          </a:p>
          <a:p>
            <a:pPr>
              <a:defRPr/>
            </a:pPr>
            <a:endParaRPr lang="en-US" altLang="en-US" dirty="0"/>
          </a:p>
          <a:p>
            <a:pPr>
              <a:defRPr/>
            </a:pPr>
            <a:r>
              <a:rPr lang="en-US" altLang="en-US" dirty="0"/>
              <a:t>5. The dialog that we started between me and you will soon begin within you – a dialogue </a:t>
            </a:r>
            <a:r>
              <a:rPr lang="en-US" altLang="en-US" dirty="0" err="1"/>
              <a:t>beween</a:t>
            </a:r>
            <a:r>
              <a:rPr lang="en-US" altLang="en-US" dirty="0"/>
              <a:t> your imagination and your natural acceptance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942F2DB-A05E-4A7B-A92D-B8244024A7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6F92FC5-D99F-47A6-BA41-9FA73D64980A}"/>
              </a:ext>
            </a:extLst>
          </p:cNvPr>
          <p:cNvSpPr>
            <a:spLocks noGrp="1"/>
          </p:cNvSpPr>
          <p:nvPr>
            <p:ph type="body" idx="1"/>
          </p:nvPr>
        </p:nvSpPr>
        <p:spPr/>
        <p:txBody>
          <a:bodyPr/>
          <a:lstStyle/>
          <a:p>
            <a:pPr>
              <a:defRPr/>
            </a:pPr>
            <a:r>
              <a:rPr lang="en-IN" dirty="0"/>
              <a:t>The dialogue within is the dialogue between my imagination and my natural acceptance</a:t>
            </a:r>
          </a:p>
          <a:p>
            <a:pPr>
              <a:defRPr/>
            </a:pPr>
            <a:r>
              <a:rPr lang="en-IN" dirty="0"/>
              <a:t>Between my competence and my intention</a:t>
            </a:r>
          </a:p>
          <a:p>
            <a:pPr>
              <a:defRPr/>
            </a:pPr>
            <a:r>
              <a:rPr lang="en-IN" dirty="0"/>
              <a:t>Between “what I am” and “what I really want to be”</a:t>
            </a:r>
          </a:p>
          <a:p>
            <a:pPr>
              <a:defRPr/>
            </a:pPr>
            <a:endParaRPr lang="en-IN" dirty="0"/>
          </a:p>
          <a:p>
            <a:pPr>
              <a:defRPr/>
            </a:pPr>
            <a:r>
              <a:rPr lang="en-IN" dirty="0"/>
              <a:t>The natural acceptance is always for relationship</a:t>
            </a:r>
          </a:p>
          <a:p>
            <a:pPr>
              <a:defRPr/>
            </a:pPr>
            <a:r>
              <a:rPr lang="en-IN" dirty="0"/>
              <a:t>My imagination may or may not always be for relationship! Sometimes it is for opposition!</a:t>
            </a:r>
          </a:p>
          <a:p>
            <a:pPr>
              <a:defRPr/>
            </a:pPr>
            <a:endParaRPr lang="en-IN" dirty="0"/>
          </a:p>
          <a:p>
            <a:pPr>
              <a:defRPr/>
            </a:pPr>
            <a:r>
              <a:rPr lang="en-IN" dirty="0"/>
              <a:t>Now whenever my imagination is in harmony with my natural acceptance, I am in a state of happiness!</a:t>
            </a:r>
          </a:p>
          <a:p>
            <a:pPr>
              <a:defRPr/>
            </a:pPr>
            <a:r>
              <a:rPr lang="en-IN" dirty="0"/>
              <a:t>Whenever my imagination is in contradiction with my natural acceptance, I am in a state of unhappiness!</a:t>
            </a:r>
          </a:p>
          <a:p>
            <a:pPr>
              <a:defRPr/>
            </a:pPr>
            <a:endParaRPr lang="en-IN" dirty="0"/>
          </a:p>
          <a:p>
            <a:pPr>
              <a:defRPr/>
            </a:pPr>
            <a:r>
              <a:rPr lang="en-IN" dirty="0"/>
              <a:t>So to be in harmony, all I have to do is to</a:t>
            </a:r>
          </a:p>
          <a:p>
            <a:pPr marL="228600" indent="-228600">
              <a:buFontTx/>
              <a:buAutoNum type="arabicPeriod"/>
              <a:defRPr/>
            </a:pPr>
            <a:r>
              <a:rPr lang="en-IN" dirty="0"/>
              <a:t>Be aware of my natural acceptance</a:t>
            </a:r>
          </a:p>
          <a:p>
            <a:pPr marL="228600" indent="-228600">
              <a:buFontTx/>
              <a:buAutoNum type="arabicPeriod"/>
              <a:defRPr/>
            </a:pPr>
            <a:r>
              <a:rPr lang="en-IN" dirty="0"/>
              <a:t>Be aware of my imagination</a:t>
            </a:r>
          </a:p>
          <a:p>
            <a:pPr marL="228600" indent="-228600">
              <a:buFontTx/>
              <a:buAutoNum type="arabicPeriod"/>
              <a:defRPr/>
            </a:pPr>
            <a:r>
              <a:rPr lang="en-IN" dirty="0"/>
              <a:t>Ensure the dialogue and ensure that my imagination is in line with my natural acceptance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64C41B3-DA41-4A58-AF2E-4FBB9B404E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36B52E1-1795-4557-8DFF-7F301CF1A2DC}"/>
              </a:ext>
            </a:extLst>
          </p:cNvPr>
          <p:cNvSpPr>
            <a:spLocks noGrp="1"/>
          </p:cNvSpPr>
          <p:nvPr>
            <p:ph type="body" idx="1"/>
          </p:nvPr>
        </p:nvSpPr>
        <p:spPr/>
        <p:txBody>
          <a:bodyPr/>
          <a:lstStyle/>
          <a:p>
            <a:pPr>
              <a:defRPr/>
            </a:pPr>
            <a:r>
              <a:rPr lang="en-IN" dirty="0"/>
              <a:t>The dialogue within is the dialogue between my imagination and my natural acceptance</a:t>
            </a:r>
          </a:p>
          <a:p>
            <a:pPr>
              <a:defRPr/>
            </a:pPr>
            <a:r>
              <a:rPr lang="en-IN" dirty="0"/>
              <a:t>Between my competence and my intention</a:t>
            </a:r>
          </a:p>
          <a:p>
            <a:pPr>
              <a:defRPr/>
            </a:pPr>
            <a:r>
              <a:rPr lang="en-IN" dirty="0"/>
              <a:t>Between “what I am” and “what I really want to be”</a:t>
            </a:r>
          </a:p>
          <a:p>
            <a:pPr>
              <a:defRPr/>
            </a:pPr>
            <a:endParaRPr lang="en-IN" dirty="0"/>
          </a:p>
          <a:p>
            <a:pPr>
              <a:defRPr/>
            </a:pPr>
            <a:r>
              <a:rPr lang="en-IN" dirty="0"/>
              <a:t>The natural acceptance is always for relationship</a:t>
            </a:r>
          </a:p>
          <a:p>
            <a:pPr>
              <a:defRPr/>
            </a:pPr>
            <a:r>
              <a:rPr lang="en-IN" dirty="0"/>
              <a:t>My imagination may or may not always be for relationship! Sometimes it is for opposition!</a:t>
            </a:r>
          </a:p>
          <a:p>
            <a:pPr>
              <a:defRPr/>
            </a:pPr>
            <a:endParaRPr lang="en-IN" dirty="0"/>
          </a:p>
          <a:p>
            <a:pPr>
              <a:defRPr/>
            </a:pPr>
            <a:r>
              <a:rPr lang="en-IN" dirty="0"/>
              <a:t>Now whenever my imagination is in harmony with my natural acceptance, I am in a state of happiness!</a:t>
            </a:r>
          </a:p>
          <a:p>
            <a:pPr>
              <a:defRPr/>
            </a:pPr>
            <a:r>
              <a:rPr lang="en-IN" dirty="0"/>
              <a:t>Whenever my imagination is in contradiction with my natural acceptance, I am in a state of unhappiness!</a:t>
            </a:r>
          </a:p>
          <a:p>
            <a:pPr>
              <a:defRPr/>
            </a:pPr>
            <a:endParaRPr lang="en-IN" dirty="0"/>
          </a:p>
          <a:p>
            <a:pPr>
              <a:defRPr/>
            </a:pPr>
            <a:r>
              <a:rPr lang="en-IN" dirty="0"/>
              <a:t>So to be in harmony, all I have to do is to</a:t>
            </a:r>
          </a:p>
          <a:p>
            <a:pPr marL="228600" indent="-228600">
              <a:buFontTx/>
              <a:buAutoNum type="arabicPeriod"/>
              <a:defRPr/>
            </a:pPr>
            <a:r>
              <a:rPr lang="en-IN" dirty="0"/>
              <a:t>Be aware of my natural acceptance</a:t>
            </a:r>
          </a:p>
          <a:p>
            <a:pPr marL="228600" indent="-228600">
              <a:buFontTx/>
              <a:buAutoNum type="arabicPeriod"/>
              <a:defRPr/>
            </a:pPr>
            <a:r>
              <a:rPr lang="en-IN" dirty="0"/>
              <a:t>Be aware of my imagination</a:t>
            </a:r>
          </a:p>
          <a:p>
            <a:pPr marL="228600" indent="-228600">
              <a:buFontTx/>
              <a:buAutoNum type="arabicPeriod"/>
              <a:defRPr/>
            </a:pPr>
            <a:r>
              <a:rPr lang="en-IN" dirty="0"/>
              <a:t>Ensure the dialogue and ensure that my imagination is in line with my natural acceptance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VPE%20Brief%20about%20Physical%20facilities.ppt" TargetMode="External"/><Relationship Id="rId2" Type="http://schemas.openxmlformats.org/officeDocument/2006/relationships/hyperlink" Target="HVPE%20Harmony%20in%20Family.ppt" TargetMode="External"/><Relationship Id="rId1" Type="http://schemas.openxmlformats.org/officeDocument/2006/relationships/slideLayout" Target="../slideLayouts/slideLayout3.xml"/><Relationship Id="rId4" Type="http://schemas.openxmlformats.org/officeDocument/2006/relationships/hyperlink" Target="HVPE%20Right%20Understanding.p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D5D26C-13C9-4181-8E2A-9BDE049276AB}"/>
              </a:ext>
            </a:extLst>
          </p:cNvPr>
          <p:cNvSpPr>
            <a:spLocks noGrp="1"/>
          </p:cNvSpPr>
          <p:nvPr>
            <p:ph type="subTitle" idx="1"/>
          </p:nvPr>
        </p:nvSpPr>
        <p:spPr>
          <a:xfrm>
            <a:off x="609600" y="3900488"/>
            <a:ext cx="11049000" cy="369332"/>
          </a:xfrm>
        </p:spPr>
        <p:txBody>
          <a:bodyPr/>
          <a:lstStyle/>
          <a:p>
            <a:pPr algn="ctr"/>
            <a:r>
              <a:rPr lang="en-US" dirty="0"/>
              <a:t>Distinguishing between the needs of Self and Body</a:t>
            </a:r>
          </a:p>
        </p:txBody>
      </p:sp>
      <p:sp>
        <p:nvSpPr>
          <p:cNvPr id="9218" name="Title 10">
            <a:extLst>
              <a:ext uri="{FF2B5EF4-FFF2-40B4-BE49-F238E27FC236}">
                <a16:creationId xmlns:a16="http://schemas.microsoft.com/office/drawing/2014/main" id="{66331D85-AB69-4F3E-B270-D8D65B48E8AC}"/>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 UHV-I</a:t>
            </a:r>
            <a:br>
              <a:rPr lang="en-GB" altLang="en-US" sz="3600">
                <a:latin typeface="Arial" panose="020B0604020202020204" pitchFamily="34" charset="0"/>
                <a:cs typeface="Arial" panose="020B0604020202020204" pitchFamily="34" charset="0"/>
              </a:rPr>
            </a:br>
            <a:r>
              <a:rPr lang="en-GB" altLang="en-US" sz="3600">
                <a:latin typeface="Arial" panose="020B0604020202020204" pitchFamily="34" charset="0"/>
                <a:cs typeface="Arial" panose="020B0604020202020204" pitchFamily="34" charset="0"/>
              </a:rPr>
              <a:t>Session 5</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r>
              <a:rPr lang="en-GB" altLang="en-US" sz="3600">
                <a:latin typeface="Arial" panose="020B0604020202020204" pitchFamily="34" charset="0"/>
                <a:cs typeface="Arial" panose="020B0604020202020204" pitchFamily="34" charset="0"/>
              </a:rPr>
              <a:t>Fulfilment of Aspirations</a:t>
            </a:r>
            <a:br>
              <a:rPr lang="en-GB" altLang="en-US" sz="3600">
                <a:latin typeface="Arial" panose="020B0604020202020204" pitchFamily="34" charset="0"/>
                <a:cs typeface="Arial" panose="020B0604020202020204" pitchFamily="34" charset="0"/>
              </a:rPr>
            </a:br>
            <a:r>
              <a:rPr lang="en-GB" altLang="en-US" sz="3600">
                <a:latin typeface="Arial" panose="020B0604020202020204" pitchFamily="34" charset="0"/>
                <a:cs typeface="Arial" panose="020B0604020202020204" pitchFamily="34" charset="0"/>
              </a:rPr>
              <a:t>at the Individual level</a:t>
            </a:r>
            <a:endParaRPr lang="en-GB" altLang="en-US" sz="2200">
              <a:latin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3EF510C-8D10-49D8-9393-84F8D6276ED4}"/>
              </a:ext>
            </a:extLst>
          </p:cNvPr>
          <p:cNvSpPr>
            <a:spLocks noGrp="1" noChangeArrowheads="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endParaRPr lang="en-US" altLang="en-US" sz="2200"/>
          </a:p>
          <a:p>
            <a:pPr>
              <a:buFont typeface="Symbol" panose="05050102010706020507" pitchFamily="18" charset="2"/>
              <a:buNone/>
            </a:pPr>
            <a:r>
              <a:rPr lang="en-IN" altLang="en-US" sz="2200"/>
              <a:t>Can you see that</a:t>
            </a:r>
            <a:endParaRPr lang="en-US" altLang="en-US" sz="2200"/>
          </a:p>
          <a:p>
            <a:pPr lvl="1">
              <a:buFont typeface="Symbol" panose="05050102010706020507" pitchFamily="18" charset="2"/>
              <a:buNone/>
            </a:pPr>
            <a:r>
              <a:rPr lang="en-US" altLang="en-US" sz="2200"/>
              <a:t>Both type of needs have to be understood  separately</a:t>
            </a:r>
          </a:p>
          <a:p>
            <a:pPr lvl="1">
              <a:buFont typeface="Symbol" panose="05050102010706020507" pitchFamily="18" charset="2"/>
              <a:buNone/>
            </a:pPr>
            <a:r>
              <a:rPr lang="en-US" altLang="en-US" sz="2200"/>
              <a:t>Both type of needs have to be fulfilled separately</a:t>
            </a:r>
            <a:endParaRPr lang="en-IN" altLang="en-US" sz="2200"/>
          </a:p>
          <a:p>
            <a:pPr lvl="1">
              <a:buFont typeface="Symbol" panose="05050102010706020507" pitchFamily="18" charset="2"/>
              <a:buNone/>
            </a:pPr>
            <a:endParaRPr lang="en-IN" altLang="en-US" sz="2200"/>
          </a:p>
          <a:p>
            <a:pPr>
              <a:buFont typeface="Symbol" panose="05050102010706020507" pitchFamily="18" charset="2"/>
              <a:buNone/>
            </a:pPr>
            <a:r>
              <a:rPr lang="en-IN" altLang="en-US" sz="2200" b="0"/>
              <a:t>When we mix up the two, we are in trouble!</a:t>
            </a:r>
            <a:endParaRPr lang="en-US" altLang="en-US" sz="2200" b="0"/>
          </a:p>
        </p:txBody>
      </p:sp>
      <p:graphicFrame>
        <p:nvGraphicFramePr>
          <p:cNvPr id="3" name="Table 2">
            <a:extLst>
              <a:ext uri="{FF2B5EF4-FFF2-40B4-BE49-F238E27FC236}">
                <a16:creationId xmlns:a16="http://schemas.microsoft.com/office/drawing/2014/main" id="{5768EBC2-B0C3-4213-A2F5-D71474862FA3}"/>
              </a:ext>
            </a:extLst>
          </p:cNvPr>
          <p:cNvGraphicFramePr>
            <a:graphicFrameLocks noGrp="1"/>
          </p:cNvGraphicFramePr>
          <p:nvPr/>
        </p:nvGraphicFramePr>
        <p:xfrm>
          <a:off x="1524000" y="0"/>
          <a:ext cx="9144000" cy="3743325"/>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459">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98">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a:latin typeface="Arial"/>
                          <a:ea typeface="Times New Roman"/>
                          <a:cs typeface="Times New Roman"/>
                        </a:rPr>
                        <a:t>Physical Facility (e.g. Food)</a:t>
                      </a:r>
                      <a:endParaRPr lang="en-US" sz="1400" b="1">
                        <a:latin typeface="Times New Roman"/>
                        <a:ea typeface="Times New Roman"/>
                        <a:cs typeface="Times New Roman"/>
                      </a:endParaRPr>
                    </a:p>
                    <a:p>
                      <a:pPr marL="0" marR="0">
                        <a:spcBef>
                          <a:spcPts val="0"/>
                        </a:spcBef>
                        <a:spcAft>
                          <a:spcPts val="0"/>
                        </a:spcAft>
                      </a:pPr>
                      <a:r>
                        <a:rPr lang="en-US" sz="2000" b="1" kern="1200">
                          <a:solidFill>
                            <a:srgbClr val="002060"/>
                          </a:solidFill>
                          <a:latin typeface="Kruti Dev 010"/>
                          <a:ea typeface="Times New Roman"/>
                          <a:cs typeface="Arial"/>
                        </a:rPr>
                        <a:t>lqfo/kk ¼tSls Hkkstu½</a:t>
                      </a:r>
                      <a:endParaRPr lang="en-US" sz="1400" b="1">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98">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149">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616198">
                <a:tc>
                  <a:txBody>
                    <a:bodyPr/>
                    <a:lstStyle/>
                    <a:p>
                      <a:pPr marL="457200" marR="0" lvl="1" algn="l">
                        <a:spcBef>
                          <a:spcPts val="0"/>
                        </a:spcBef>
                        <a:spcAft>
                          <a:spcPts val="0"/>
                        </a:spcAft>
                      </a:pPr>
                      <a:r>
                        <a:rPr lang="en-US" sz="2000" b="1" dirty="0">
                          <a:latin typeface="Arial"/>
                          <a:ea typeface="Times New Roman"/>
                          <a:cs typeface="Times New Roman"/>
                        </a:rPr>
                        <a:t>Fulfilled By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iwfrZ</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ds</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fy</a:t>
                      </a:r>
                      <a:r>
                        <a:rPr lang="en-US" sz="2000" b="1" kern="1200" dirty="0">
                          <a:solidFill>
                            <a:srgbClr val="002060"/>
                          </a:solidFill>
                          <a:latin typeface="Kruti Dev 010"/>
                          <a:ea typeface="Times New Roman"/>
                          <a:cs typeface="Arial"/>
                        </a:rPr>
                        <a:t>,</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Right Understanding &amp; Right Feeling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le&gt;] </a:t>
                      </a:r>
                      <a:r>
                        <a:rPr lang="en-US" sz="2000" b="1" kern="1200" dirty="0" err="1">
                          <a:solidFill>
                            <a:schemeClr val="bg1"/>
                          </a:solidFill>
                          <a:latin typeface="Kruti Dev 010"/>
                          <a:ea typeface="Times New Roman"/>
                          <a:cs typeface="Arial"/>
                        </a:rPr>
                        <a:t>lgh</a:t>
                      </a:r>
                      <a:r>
                        <a:rPr lang="en-US" sz="2000" b="1" kern="1200" dirty="0">
                          <a:solidFill>
                            <a:schemeClr val="bg1"/>
                          </a:solidFill>
                          <a:latin typeface="Kruti Dev 010"/>
                          <a:ea typeface="Times New Roman"/>
                          <a:cs typeface="Arial"/>
                        </a:rPr>
                        <a:t> </a:t>
                      </a:r>
                      <a:r>
                        <a:rPr lang="en-US" sz="2000" b="1" kern="1200" dirty="0" err="1">
                          <a:solidFill>
                            <a:schemeClr val="bg1"/>
                          </a:solidFill>
                          <a:latin typeface="Kruti Dev 010"/>
                          <a:ea typeface="Times New Roman"/>
                          <a:cs typeface="Arial"/>
                        </a:rPr>
                        <a:t>Hkko</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rgbClr val="800080"/>
                    </a:solidFill>
                  </a:tcPr>
                </a:tc>
                <a:tc>
                  <a:txBody>
                    <a:bodyPr/>
                    <a:lstStyle/>
                    <a:p>
                      <a:pPr marL="0" marR="0">
                        <a:spcBef>
                          <a:spcPts val="0"/>
                        </a:spcBef>
                        <a:spcAft>
                          <a:spcPts val="0"/>
                        </a:spcAft>
                      </a:pPr>
                      <a:r>
                        <a:rPr lang="en-US" sz="2000" b="1" dirty="0" err="1">
                          <a:latin typeface="Arial"/>
                          <a:ea typeface="Times New Roman"/>
                          <a:cs typeface="Times New Roman"/>
                        </a:rPr>
                        <a:t>Physio</a:t>
                      </a:r>
                      <a:r>
                        <a:rPr lang="en-US" sz="2000" b="1" dirty="0">
                          <a:latin typeface="Arial"/>
                          <a:ea typeface="Times New Roman"/>
                          <a:cs typeface="Times New Roman"/>
                        </a:rPr>
                        <a:t>-chemical Things</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HkkSfrd&amp;jklk;fud</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oLrq</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a:noFill/>
                    </a:lnB>
                    <a:solidFill>
                      <a:schemeClr val="accent5">
                        <a:lumMod val="40000"/>
                        <a:lumOff val="60000"/>
                      </a:schemeClr>
                    </a:solidFill>
                  </a:tcPr>
                </a:tc>
                <a:extLst>
                  <a:ext uri="{0D108BD9-81ED-4DB2-BD59-A6C34878D82A}">
                    <a16:rowId xmlns:a16="http://schemas.microsoft.com/office/drawing/2014/main" val="10004"/>
                  </a:ext>
                </a:extLst>
              </a:tr>
              <a:tr h="204125">
                <a:tc>
                  <a:txBody>
                    <a:bodyPr/>
                    <a:lstStyle/>
                    <a:p>
                      <a:pPr marL="0" marR="0" algn="l">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100" b="1" dirty="0">
                        <a:latin typeface="Arial"/>
                        <a:ea typeface="Times New Roman"/>
                        <a:cs typeface="Times New Roman"/>
                      </a:endParaRPr>
                    </a:p>
                  </a:txBody>
                  <a:tcPr marL="56795" marR="56795" marT="0" marB="0">
                    <a:lnL>
                      <a:noFill/>
                    </a:lnL>
                    <a:lnR>
                      <a:noFill/>
                    </a:lnR>
                    <a:lnT>
                      <a:noFill/>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23579" name="Rectangle 8">
            <a:extLst>
              <a:ext uri="{FF2B5EF4-FFF2-40B4-BE49-F238E27FC236}">
                <a16:creationId xmlns:a16="http://schemas.microsoft.com/office/drawing/2014/main" id="{20D0A435-2A29-456C-AFAF-0ED40646C015}"/>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079421E-53C0-4B5A-B35D-22426F5B95DE}"/>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F7F3FFCB-EF85-4A2E-B5AF-77CFB289A0B2}"/>
              </a:ext>
            </a:extLst>
          </p:cNvPr>
          <p:cNvSpPr>
            <a:spLocks noGrp="1"/>
          </p:cNvSpPr>
          <p:nvPr>
            <p:ph type="title" idx="4294967295"/>
          </p:nvPr>
        </p:nvSpPr>
        <p:spPr bwMode="auto">
          <a:xfrm>
            <a:off x="0" y="76200"/>
            <a:ext cx="12192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2060"/>
                </a:solidFill>
              </a:rPr>
              <a:t>Check if this happens when we mix up the two</a:t>
            </a:r>
            <a:endParaRPr lang="en-GB" altLang="en-US">
              <a:solidFill>
                <a:srgbClr val="002060"/>
              </a:solidFill>
            </a:endParaRPr>
          </a:p>
        </p:txBody>
      </p:sp>
      <p:sp>
        <p:nvSpPr>
          <p:cNvPr id="25603" name="Text Placeholder 14">
            <a:extLst>
              <a:ext uri="{FF2B5EF4-FFF2-40B4-BE49-F238E27FC236}">
                <a16:creationId xmlns:a16="http://schemas.microsoft.com/office/drawing/2014/main" id="{A230D940-6C2A-4BF1-A405-F8AEF0BD7E68}"/>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a:p>
            <a:pPr>
              <a:buFont typeface="Symbol" panose="05050102010706020507" pitchFamily="18" charset="2"/>
              <a:buNone/>
            </a:pPr>
            <a:endParaRPr lang="en-US" altLang="en-US"/>
          </a:p>
        </p:txBody>
      </p:sp>
      <p:graphicFrame>
        <p:nvGraphicFramePr>
          <p:cNvPr id="5" name="Table 4">
            <a:extLst>
              <a:ext uri="{FF2B5EF4-FFF2-40B4-BE49-F238E27FC236}">
                <a16:creationId xmlns:a16="http://schemas.microsoft.com/office/drawing/2014/main" id="{03A5147C-924F-4746-8194-7216DC45A40C}"/>
              </a:ext>
            </a:extLst>
          </p:cNvPr>
          <p:cNvGraphicFramePr>
            <a:graphicFrameLocks noGrp="1"/>
          </p:cNvGraphicFramePr>
          <p:nvPr/>
        </p:nvGraphicFramePr>
        <p:xfrm>
          <a:off x="1524000" y="552450"/>
          <a:ext cx="9144000" cy="2408238"/>
        </p:xfrm>
        <a:graphic>
          <a:graphicData uri="http://schemas.openxmlformats.org/drawingml/2006/table">
            <a:tbl>
              <a:tblPr firstRow="1" bandRow="1">
                <a:tableStyleId>{5C22544A-7EE6-4342-B048-85BDC9FD1C3A}</a:tableStyleId>
              </a:tblPr>
              <a:tblGrid>
                <a:gridCol w="2336113">
                  <a:extLst>
                    <a:ext uri="{9D8B030D-6E8A-4147-A177-3AD203B41FA5}">
                      <a16:colId xmlns:a16="http://schemas.microsoft.com/office/drawing/2014/main" val="20000"/>
                    </a:ext>
                  </a:extLst>
                </a:gridCol>
                <a:gridCol w="2997887">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701133">
                <a:tc>
                  <a:txBody>
                    <a:bodyPr/>
                    <a:lstStyle/>
                    <a:p>
                      <a:pPr algn="r"/>
                      <a:r>
                        <a:rPr lang="en-US" sz="2000" dirty="0">
                          <a:solidFill>
                            <a:schemeClr val="tx1"/>
                          </a:solidFill>
                        </a:rPr>
                        <a:t>Human</a:t>
                      </a:r>
                      <a:r>
                        <a:rPr lang="en-US" sz="2000" baseline="0" dirty="0">
                          <a:solidFill>
                            <a:schemeClr val="tx1"/>
                          </a:solidFill>
                        </a:rPr>
                        <a:t> Being</a:t>
                      </a:r>
                    </a:p>
                    <a:p>
                      <a:pPr marL="0" marR="0" indent="0" algn="r" defTabSz="914400" rtl="0" eaLnBrk="1" fontAlgn="auto" latinLnBrk="0" hangingPunct="1">
                        <a:lnSpc>
                          <a:spcPct val="100000"/>
                        </a:lnSpc>
                        <a:spcBef>
                          <a:spcPts val="0"/>
                        </a:spcBef>
                        <a:spcAft>
                          <a:spcPts val="0"/>
                        </a:spcAft>
                        <a:buClrTx/>
                        <a:buSzTx/>
                        <a:buFontTx/>
                        <a:buNone/>
                        <a:tabLst/>
                        <a:defRPr/>
                      </a:pPr>
                      <a:r>
                        <a:rPr lang="en-US" sz="2000" i="0" dirty="0">
                          <a:solidFill>
                            <a:schemeClr val="tx1"/>
                          </a:solidFill>
                          <a:latin typeface="Kruti Dev 010" pitchFamily="2" charset="0"/>
                        </a:rPr>
                        <a:t>Ekkuo</a:t>
                      </a:r>
                      <a:endParaRPr lang="en-GB" sz="2000" i="0" dirty="0">
                        <a:solidFill>
                          <a:schemeClr val="tx1"/>
                        </a:solidFill>
                        <a:latin typeface="Kruti Dev 010" pitchFamily="2" charset="0"/>
                      </a:endParaRPr>
                    </a:p>
                  </a:txBody>
                  <a:tcPr marT="45726" marB="45726">
                    <a:solidFill>
                      <a:schemeClr val="accent5">
                        <a:lumMod val="20000"/>
                        <a:lumOff val="80000"/>
                      </a:schemeClr>
                    </a:solidFill>
                  </a:tcPr>
                </a:tc>
                <a:tc>
                  <a:txBody>
                    <a:bodyPr/>
                    <a:lstStyle/>
                    <a:p>
                      <a:pPr algn="r"/>
                      <a:r>
                        <a:rPr lang="en-US" sz="2000" dirty="0">
                          <a:solidFill>
                            <a:schemeClr val="bg1"/>
                          </a:solidFill>
                        </a:rPr>
                        <a:t>Self (I)</a:t>
                      </a:r>
                    </a:p>
                    <a:p>
                      <a:pPr algn="r"/>
                      <a:r>
                        <a:rPr lang="en-US" sz="2000" b="1" i="0" kern="1200" dirty="0">
                          <a:solidFill>
                            <a:schemeClr val="lt1"/>
                          </a:solidFill>
                          <a:latin typeface="Kruti Dev 010" pitchFamily="2" charset="0"/>
                          <a:ea typeface="+mn-ea"/>
                          <a:cs typeface="+mn-cs"/>
                        </a:rPr>
                        <a:t>eSa</a:t>
                      </a:r>
                      <a:endParaRPr lang="en-GB" sz="2000" b="1" i="0"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solidFill>
                      <a:schemeClr val="bg1"/>
                    </a:solidFill>
                  </a:tcPr>
                </a:tc>
                <a:tc>
                  <a:txBody>
                    <a:bodyPr/>
                    <a:lstStyle/>
                    <a:p>
                      <a:pPr algn="l"/>
                      <a:r>
                        <a:rPr lang="en-US" sz="2000" dirty="0">
                          <a:solidFill>
                            <a:schemeClr val="tx1"/>
                          </a:solidFill>
                        </a:rPr>
                        <a:t>Body</a:t>
                      </a:r>
                    </a:p>
                    <a:p>
                      <a:pPr algn="l"/>
                      <a:r>
                        <a:rPr lang="en-US" sz="2000" b="1" i="0" kern="1200" dirty="0">
                          <a:solidFill>
                            <a:schemeClr val="tx1"/>
                          </a:solidFill>
                          <a:latin typeface="Kruti Dev 010" pitchFamily="2" charset="0"/>
                          <a:ea typeface="+mn-ea"/>
                          <a:cs typeface="+mn-cs"/>
                        </a:rPr>
                        <a:t>“kjhj</a:t>
                      </a:r>
                    </a:p>
                  </a:txBody>
                  <a:tcPr marT="45726" marB="45726">
                    <a:solidFill>
                      <a:schemeClr val="accent5">
                        <a:lumMod val="40000"/>
                        <a:lumOff val="60000"/>
                      </a:schemeClr>
                    </a:solidFill>
                  </a:tcPr>
                </a:tc>
                <a:extLst>
                  <a:ext uri="{0D108BD9-81ED-4DB2-BD59-A6C34878D82A}">
                    <a16:rowId xmlns:a16="http://schemas.microsoft.com/office/drawing/2014/main" val="10000"/>
                  </a:ext>
                </a:extLst>
              </a:tr>
              <a:tr h="1005973">
                <a:tc>
                  <a:txBody>
                    <a:bodyPr/>
                    <a:lstStyle/>
                    <a:p>
                      <a:pPr algn="r"/>
                      <a:r>
                        <a:rPr lang="en-US" sz="2000" dirty="0">
                          <a:solidFill>
                            <a:schemeClr val="tx1"/>
                          </a:solidFill>
                        </a:rPr>
                        <a:t>Need</a:t>
                      </a:r>
                    </a:p>
                    <a:p>
                      <a:pPr algn="r"/>
                      <a:r>
                        <a:rPr lang="en-US" sz="2000" i="0" dirty="0">
                          <a:latin typeface="Kruti Dev 042" pitchFamily="2" charset="0"/>
                        </a:rPr>
                        <a:t>vko’;drk</a:t>
                      </a:r>
                      <a:endParaRPr lang="en-GB" sz="2000" i="0" dirty="0">
                        <a:solidFill>
                          <a:schemeClr val="tx1"/>
                        </a:solidFill>
                      </a:endParaRPr>
                    </a:p>
                  </a:txBody>
                  <a:tcPr marT="45726" marB="45726">
                    <a:solidFill>
                      <a:schemeClr val="accent5">
                        <a:lumMod val="20000"/>
                        <a:lumOff val="80000"/>
                      </a:schemeClr>
                    </a:solidFill>
                  </a:tcPr>
                </a:tc>
                <a:tc>
                  <a:txBody>
                    <a:bodyPr/>
                    <a:lstStyle/>
                    <a:p>
                      <a:pPr algn="r"/>
                      <a:r>
                        <a:rPr lang="en-US" sz="2000" baseline="0">
                          <a:solidFill>
                            <a:schemeClr val="bg1"/>
                          </a:solidFill>
                        </a:rPr>
                        <a:t>Respect</a:t>
                      </a:r>
                      <a:endParaRPr lang="en-US" sz="2000" baseline="0" dirty="0">
                        <a:solidFill>
                          <a:schemeClr val="bg1"/>
                        </a:solidFill>
                      </a:endParaRPr>
                    </a:p>
                    <a:p>
                      <a:pPr algn="r"/>
                      <a:r>
                        <a:rPr lang="fr-FR" sz="2000" i="0" kern="1200" dirty="0" err="1">
                          <a:solidFill>
                            <a:schemeClr val="bg1"/>
                          </a:solidFill>
                          <a:latin typeface="Kruti Dev 010" pitchFamily="2" charset="0"/>
                          <a:ea typeface="+mn-ea"/>
                          <a:cs typeface="+mn-cs"/>
                        </a:rPr>
                        <a:t>lEeku</a:t>
                      </a:r>
                      <a:endParaRPr lang="en-GB" sz="2000" dirty="0">
                        <a:solidFill>
                          <a:schemeClr val="bg1"/>
                        </a:solidFill>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Physical Facility </a:t>
                      </a:r>
                    </a:p>
                    <a:p>
                      <a:pPr algn="l"/>
                      <a:r>
                        <a:rPr lang="en-US" sz="2000" dirty="0">
                          <a:solidFill>
                            <a:schemeClr val="tx1"/>
                          </a:solidFill>
                        </a:rPr>
                        <a:t>(Eg. Food, Clothes)</a:t>
                      </a:r>
                    </a:p>
                    <a:p>
                      <a:pPr algn="l"/>
                      <a:r>
                        <a:rPr lang="en-US" sz="2000" b="0" i="0" kern="1200" dirty="0">
                          <a:solidFill>
                            <a:schemeClr val="dk1"/>
                          </a:solidFill>
                          <a:latin typeface="Kruti Dev 010" pitchFamily="2" charset="0"/>
                          <a:ea typeface="+mn-ea"/>
                          <a:cs typeface="+mn-cs"/>
                        </a:rPr>
                        <a:t>lqfo/kk </a:t>
                      </a:r>
                      <a:r>
                        <a:rPr lang="en-US" sz="2000" b="0" i="0" kern="1200" dirty="0">
                          <a:solidFill>
                            <a:schemeClr val="dk1"/>
                          </a:solidFill>
                          <a:latin typeface="Arial" pitchFamily="34" charset="0"/>
                          <a:ea typeface="+mn-ea"/>
                          <a:cs typeface="Arial" pitchFamily="34" charset="0"/>
                        </a:rPr>
                        <a:t>(</a:t>
                      </a:r>
                      <a:r>
                        <a:rPr lang="en-US" sz="2000" dirty="0">
                          <a:solidFill>
                            <a:schemeClr val="tx1"/>
                          </a:solidFill>
                          <a:latin typeface="Kruti Dev 010" pitchFamily="2" charset="0"/>
                        </a:rPr>
                        <a:t>tSls&amp;</a:t>
                      </a:r>
                      <a:r>
                        <a:rPr lang="en-US" sz="2000" baseline="0" dirty="0">
                          <a:solidFill>
                            <a:schemeClr val="tx1"/>
                          </a:solidFill>
                          <a:latin typeface="Kruti Dev 010" pitchFamily="2" charset="0"/>
                        </a:rPr>
                        <a:t>Hkkstu] diM+k</a:t>
                      </a:r>
                      <a:r>
                        <a:rPr lang="en-US" sz="2000" dirty="0">
                          <a:solidFill>
                            <a:schemeClr val="tx1"/>
                          </a:solidFill>
                          <a:latin typeface="Arial" pitchFamily="34" charset="0"/>
                          <a:cs typeface="Arial" pitchFamily="34" charset="0"/>
                        </a:rPr>
                        <a:t>)</a:t>
                      </a:r>
                    </a:p>
                  </a:txBody>
                  <a:tcPr marT="45726" marB="45726">
                    <a:solidFill>
                      <a:schemeClr val="accent5">
                        <a:lumMod val="40000"/>
                        <a:lumOff val="60000"/>
                      </a:schemeClr>
                    </a:solidFill>
                  </a:tcPr>
                </a:tc>
                <a:extLst>
                  <a:ext uri="{0D108BD9-81ED-4DB2-BD59-A6C34878D82A}">
                    <a16:rowId xmlns:a16="http://schemas.microsoft.com/office/drawing/2014/main" val="10001"/>
                  </a:ext>
                </a:extLst>
              </a:tr>
              <a:tr h="701133">
                <a:tc>
                  <a:txBody>
                    <a:bodyPr/>
                    <a:lstStyle/>
                    <a:p>
                      <a:endParaRPr lang="en-GB" sz="2000" i="1" dirty="0">
                        <a:solidFill>
                          <a:schemeClr val="tx1"/>
                        </a:solidFill>
                      </a:endParaRPr>
                    </a:p>
                  </a:txBody>
                  <a:tcPr marT="45726" marB="45726">
                    <a:solidFill>
                      <a:schemeClr val="accent5">
                        <a:lumMod val="20000"/>
                        <a:lumOff val="80000"/>
                      </a:schemeClr>
                    </a:solidFill>
                  </a:tcPr>
                </a:tc>
                <a:tc>
                  <a:txBody>
                    <a:bodyPr/>
                    <a:lstStyle/>
                    <a:p>
                      <a:pPr algn="r"/>
                      <a:r>
                        <a:rPr lang="en-US" sz="2000" dirty="0">
                          <a:solidFill>
                            <a:schemeClr val="bg1"/>
                          </a:solidFill>
                        </a:rPr>
                        <a:t>Continuous</a:t>
                      </a:r>
                    </a:p>
                    <a:p>
                      <a:pPr algn="r"/>
                      <a:r>
                        <a:rPr lang="en-US" sz="2000" i="0" kern="1200" dirty="0">
                          <a:solidFill>
                            <a:schemeClr val="bg1"/>
                          </a:solidFill>
                          <a:latin typeface="Kruti Dev 010" pitchFamily="2" charset="0"/>
                          <a:ea typeface="+mn-ea"/>
                          <a:cs typeface="+mn-cs"/>
                        </a:rPr>
                        <a:t>fujUrj</a:t>
                      </a:r>
                      <a:endParaRPr lang="en-GB" sz="2000" i="1" dirty="0">
                        <a:solidFill>
                          <a:schemeClr val="bg1"/>
                        </a:solidFill>
                        <a:latin typeface="Kruti Dev 010" pitchFamily="2" charset="0"/>
                      </a:endParaRPr>
                    </a:p>
                  </a:txBody>
                  <a:tcPr marT="45726" marB="45726">
                    <a:solidFill>
                      <a:srgbClr val="800080"/>
                    </a:solidFill>
                  </a:tcPr>
                </a:tc>
                <a:tc>
                  <a:txBody>
                    <a:bodyPr/>
                    <a:lstStyle/>
                    <a:p>
                      <a:pPr algn="ctr"/>
                      <a:r>
                        <a:rPr lang="en-US" sz="4000" b="1" dirty="0">
                          <a:solidFill>
                            <a:schemeClr val="tx1"/>
                          </a:solidFill>
                        </a:rPr>
                        <a:t>=</a:t>
                      </a:r>
                      <a:endParaRPr lang="en-GB" sz="4000" b="1" dirty="0">
                        <a:solidFill>
                          <a:schemeClr val="tx1"/>
                        </a:solidFill>
                      </a:endParaRPr>
                    </a:p>
                  </a:txBody>
                  <a:tcPr marT="45726" marB="45726">
                    <a:noFill/>
                  </a:tcPr>
                </a:tc>
                <a:tc>
                  <a:txBody>
                    <a:bodyPr/>
                    <a:lstStyle/>
                    <a:p>
                      <a:pPr algn="l"/>
                      <a:r>
                        <a:rPr lang="en-US" sz="2000" dirty="0">
                          <a:solidFill>
                            <a:schemeClr val="tx1"/>
                          </a:solidFill>
                        </a:rPr>
                        <a:t>Unlimited</a:t>
                      </a:r>
                    </a:p>
                    <a:p>
                      <a:pPr algn="l"/>
                      <a:r>
                        <a:rPr lang="en-US" sz="2000" b="0" dirty="0">
                          <a:latin typeface="Kruti Dev 010" pitchFamily="2" charset="0"/>
                        </a:rPr>
                        <a:t>vlhfer</a:t>
                      </a:r>
                      <a:endParaRPr lang="en-GB" sz="2000" i="1" dirty="0">
                        <a:solidFill>
                          <a:schemeClr val="tx1"/>
                        </a:solidFill>
                      </a:endParaRPr>
                    </a:p>
                  </a:txBody>
                  <a:tcPr marT="45726" marB="45726">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Multiply 7">
            <a:extLst>
              <a:ext uri="{FF2B5EF4-FFF2-40B4-BE49-F238E27FC236}">
                <a16:creationId xmlns:a16="http://schemas.microsoft.com/office/drawing/2014/main" id="{9039A3A0-DE47-4412-B0ED-A682877F5A53}"/>
              </a:ext>
            </a:extLst>
          </p:cNvPr>
          <p:cNvSpPr/>
          <p:nvPr/>
        </p:nvSpPr>
        <p:spPr>
          <a:xfrm>
            <a:off x="10058400" y="22860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9" name="Multiply 8">
            <a:extLst>
              <a:ext uri="{FF2B5EF4-FFF2-40B4-BE49-F238E27FC236}">
                <a16:creationId xmlns:a16="http://schemas.microsoft.com/office/drawing/2014/main" id="{6B77B341-B0BA-477C-9257-27DC3EDD46ED}"/>
              </a:ext>
            </a:extLst>
          </p:cNvPr>
          <p:cNvSpPr/>
          <p:nvPr/>
        </p:nvSpPr>
        <p:spPr>
          <a:xfrm>
            <a:off x="10058400" y="5334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0" name="Multiply 9">
            <a:extLst>
              <a:ext uri="{FF2B5EF4-FFF2-40B4-BE49-F238E27FC236}">
                <a16:creationId xmlns:a16="http://schemas.microsoft.com/office/drawing/2014/main" id="{6D185098-E6C8-4050-A1DE-3D7F56B12905}"/>
              </a:ext>
            </a:extLst>
          </p:cNvPr>
          <p:cNvSpPr/>
          <p:nvPr/>
        </p:nvSpPr>
        <p:spPr>
          <a:xfrm>
            <a:off x="10058400" y="16002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nvGrpSpPr>
          <p:cNvPr id="2" name="Group 14">
            <a:extLst>
              <a:ext uri="{FF2B5EF4-FFF2-40B4-BE49-F238E27FC236}">
                <a16:creationId xmlns:a16="http://schemas.microsoft.com/office/drawing/2014/main" id="{814B769C-D954-4C26-B2D9-9B2185940F3E}"/>
              </a:ext>
            </a:extLst>
          </p:cNvPr>
          <p:cNvGrpSpPr>
            <a:grpSpLocks/>
          </p:cNvGrpSpPr>
          <p:nvPr/>
        </p:nvGrpSpPr>
        <p:grpSpPr bwMode="auto">
          <a:xfrm>
            <a:off x="7391400" y="3067050"/>
            <a:ext cx="3276600" cy="1685925"/>
            <a:chOff x="5867400" y="3067050"/>
            <a:chExt cx="3276600" cy="1685230"/>
          </a:xfrm>
        </p:grpSpPr>
        <p:sp>
          <p:nvSpPr>
            <p:cNvPr id="6" name="Down Arrow 5">
              <a:extLst>
                <a:ext uri="{FF2B5EF4-FFF2-40B4-BE49-F238E27FC236}">
                  <a16:creationId xmlns:a16="http://schemas.microsoft.com/office/drawing/2014/main" id="{81E5A770-6105-41E4-A05B-2D8E2F5C685C}"/>
                </a:ext>
              </a:extLst>
            </p:cNvPr>
            <p:cNvSpPr/>
            <p:nvPr/>
          </p:nvSpPr>
          <p:spPr>
            <a:xfrm>
              <a:off x="6324600" y="3067050"/>
              <a:ext cx="381000" cy="45701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8" name="TextBox 6">
              <a:extLst>
                <a:ext uri="{FF2B5EF4-FFF2-40B4-BE49-F238E27FC236}">
                  <a16:creationId xmlns:a16="http://schemas.microsoft.com/office/drawing/2014/main" id="{794B64F9-5B0F-489B-92AD-DE76F998B507}"/>
                </a:ext>
              </a:extLst>
            </p:cNvPr>
            <p:cNvSpPr txBox="1">
              <a:spLocks noChangeArrowheads="1"/>
            </p:cNvSpPr>
            <p:nvPr/>
          </p:nvSpPr>
          <p:spPr bwMode="auto">
            <a:xfrm>
              <a:off x="5867400" y="3675062"/>
              <a:ext cx="327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0000"/>
                  </a:solidFill>
                </a:rPr>
                <a:t>Accumulation of Physical Facility – Unlimited!</a:t>
              </a:r>
            </a:p>
            <a:p>
              <a:pPr eaLnBrk="1" hangingPunct="1"/>
              <a:r>
                <a:rPr lang="en-US" altLang="en-US" sz="2800">
                  <a:solidFill>
                    <a:srgbClr val="000000"/>
                  </a:solidFill>
                  <a:latin typeface="Kruti Dev 010" pitchFamily="2" charset="0"/>
                </a:rPr>
                <a:t>Lqfo/kk laxzg &amp; vlhfer!</a:t>
              </a:r>
            </a:p>
          </p:txBody>
        </p:sp>
        <p:sp>
          <p:nvSpPr>
            <p:cNvPr id="11" name="Multiply 10">
              <a:extLst>
                <a:ext uri="{FF2B5EF4-FFF2-40B4-BE49-F238E27FC236}">
                  <a16:creationId xmlns:a16="http://schemas.microsoft.com/office/drawing/2014/main" id="{601723AA-EB66-40E1-A5F5-399838ACA06E}"/>
                </a:ext>
              </a:extLst>
            </p:cNvPr>
            <p:cNvSpPr/>
            <p:nvPr/>
          </p:nvSpPr>
          <p:spPr>
            <a:xfrm>
              <a:off x="8534400" y="3657357"/>
              <a:ext cx="609600" cy="76168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pSp>
        <p:nvGrpSpPr>
          <p:cNvPr id="3" name="Group 15">
            <a:extLst>
              <a:ext uri="{FF2B5EF4-FFF2-40B4-BE49-F238E27FC236}">
                <a16:creationId xmlns:a16="http://schemas.microsoft.com/office/drawing/2014/main" id="{06CCFAA7-6803-4A5D-B09B-BBB3989939BD}"/>
              </a:ext>
            </a:extLst>
          </p:cNvPr>
          <p:cNvGrpSpPr>
            <a:grpSpLocks/>
          </p:cNvGrpSpPr>
          <p:nvPr/>
        </p:nvGrpSpPr>
        <p:grpSpPr bwMode="auto">
          <a:xfrm>
            <a:off x="7391400" y="4876800"/>
            <a:ext cx="3276600" cy="1350963"/>
            <a:chOff x="5867400" y="4876800"/>
            <a:chExt cx="3276600" cy="1351081"/>
          </a:xfrm>
        </p:grpSpPr>
        <p:sp>
          <p:nvSpPr>
            <p:cNvPr id="12" name="Down Arrow 11">
              <a:extLst>
                <a:ext uri="{FF2B5EF4-FFF2-40B4-BE49-F238E27FC236}">
                  <a16:creationId xmlns:a16="http://schemas.microsoft.com/office/drawing/2014/main" id="{7EDA39B2-DA3F-4480-ACEA-34CD1FECCE90}"/>
                </a:ext>
              </a:extLst>
            </p:cNvPr>
            <p:cNvSpPr/>
            <p:nvPr/>
          </p:nvSpPr>
          <p:spPr>
            <a:xfrm>
              <a:off x="6324600" y="4876800"/>
              <a:ext cx="381000" cy="45724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25635" name="TextBox 6">
              <a:extLst>
                <a:ext uri="{FF2B5EF4-FFF2-40B4-BE49-F238E27FC236}">
                  <a16:creationId xmlns:a16="http://schemas.microsoft.com/office/drawing/2014/main" id="{A0341996-75F1-4B7F-A4B6-3D8BDE5CB10B}"/>
                </a:ext>
              </a:extLst>
            </p:cNvPr>
            <p:cNvSpPr txBox="1">
              <a:spLocks noChangeArrowheads="1"/>
            </p:cNvSpPr>
            <p:nvPr/>
          </p:nvSpPr>
          <p:spPr bwMode="auto">
            <a:xfrm>
              <a:off x="5867400" y="5427662"/>
              <a:ext cx="32766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1E00AA"/>
                  </a:solidFill>
                </a:rPr>
                <a:t>Deprivation</a:t>
              </a:r>
            </a:p>
            <a:p>
              <a:pPr eaLnBrk="1" hangingPunct="1"/>
              <a:r>
                <a:rPr lang="en-GB" altLang="en-US" sz="2800" b="1">
                  <a:solidFill>
                    <a:srgbClr val="1E00AA"/>
                  </a:solidFill>
                  <a:latin typeface="Kruti Dev 010" pitchFamily="2" charset="0"/>
                </a:rPr>
                <a:t>nfjnzrk</a:t>
              </a:r>
              <a:endParaRPr lang="en-US" altLang="en-US" sz="2800">
                <a:solidFill>
                  <a:srgbClr val="000000"/>
                </a:solidFill>
                <a:latin typeface="Kruti Dev 010" pitchFamily="2" charset="0"/>
              </a:endParaRPr>
            </a:p>
          </p:txBody>
        </p:sp>
        <p:sp>
          <p:nvSpPr>
            <p:cNvPr id="14" name="Multiply 13">
              <a:extLst>
                <a:ext uri="{FF2B5EF4-FFF2-40B4-BE49-F238E27FC236}">
                  <a16:creationId xmlns:a16="http://schemas.microsoft.com/office/drawing/2014/main" id="{FEA0B37B-13CF-4F05-8223-69685D2E3DBE}"/>
                </a:ext>
              </a:extLst>
            </p:cNvPr>
            <p:cNvSpPr/>
            <p:nvPr/>
          </p:nvSpPr>
          <p:spPr>
            <a:xfrm>
              <a:off x="8534400" y="5334040"/>
              <a:ext cx="609600" cy="76206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grpSp>
      <p:graphicFrame>
        <p:nvGraphicFramePr>
          <p:cNvPr id="16" name="Diagram 15">
            <a:extLst>
              <a:ext uri="{FF2B5EF4-FFF2-40B4-BE49-F238E27FC236}">
                <a16:creationId xmlns:a16="http://schemas.microsoft.com/office/drawing/2014/main" id="{AC1B069E-5CFF-4BCB-87B4-71F461624B1C}"/>
              </a:ext>
            </a:extLst>
          </p:cNvPr>
          <p:cNvGraphicFramePr/>
          <p:nvPr/>
        </p:nvGraphicFramePr>
        <p:xfrm>
          <a:off x="1371605" y="2960689"/>
          <a:ext cx="5714993"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FB3FD6B-63BD-4272-B094-24C5F5565750}"/>
              </a:ext>
            </a:extLst>
          </p:cNvPr>
          <p:cNvSpPr>
            <a:spLocks noChangeArrowheads="1"/>
          </p:cNvSpPr>
          <p:nvPr/>
        </p:nvSpPr>
        <p:spPr bwMode="auto">
          <a:xfrm>
            <a:off x="250825" y="5232400"/>
            <a:ext cx="193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None/>
            </a:pPr>
            <a:r>
              <a:rPr lang="en-US" altLang="en-US" sz="2000" b="1">
                <a:solidFill>
                  <a:srgbClr val="FF0000"/>
                </a:solidFill>
              </a:rPr>
              <a:t>Check if you </a:t>
            </a:r>
          </a:p>
          <a:p>
            <a:pPr>
              <a:buFont typeface="Symbol" panose="05050102010706020507" pitchFamily="18" charset="2"/>
              <a:buNone/>
            </a:pPr>
            <a:r>
              <a:rPr lang="en-US" altLang="en-US" sz="2000" b="1">
                <a:solidFill>
                  <a:srgbClr val="FF0000"/>
                </a:solidFill>
              </a:rPr>
              <a:t>are caught up </a:t>
            </a:r>
          </a:p>
          <a:p>
            <a:pPr>
              <a:buFont typeface="Symbol" panose="05050102010706020507" pitchFamily="18" charset="2"/>
              <a:buNone/>
            </a:pPr>
            <a:r>
              <a:rPr lang="en-IN" altLang="en-US" sz="2000" b="1">
                <a:solidFill>
                  <a:srgbClr val="FF0000"/>
                </a:solidFill>
              </a:rPr>
              <a:t>In </a:t>
            </a:r>
            <a:r>
              <a:rPr lang="en-US" altLang="en-US" sz="2000" b="1">
                <a:solidFill>
                  <a:srgbClr val="FF0000"/>
                </a:solidFill>
              </a:rPr>
              <a:t>this loop</a:t>
            </a:r>
          </a:p>
        </p:txBody>
      </p:sp>
      <p:sp>
        <p:nvSpPr>
          <p:cNvPr id="7" name="Rectangle 6">
            <a:extLst>
              <a:ext uri="{FF2B5EF4-FFF2-40B4-BE49-F238E27FC236}">
                <a16:creationId xmlns:a16="http://schemas.microsoft.com/office/drawing/2014/main" id="{ADCCE04C-98D5-46D3-A690-811830013F50}"/>
              </a:ext>
            </a:extLst>
          </p:cNvPr>
          <p:cNvSpPr>
            <a:spLocks noChangeArrowheads="1"/>
          </p:cNvSpPr>
          <p:nvPr/>
        </p:nvSpPr>
        <p:spPr bwMode="auto">
          <a:xfrm>
            <a:off x="3860800" y="4259263"/>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 Loop</a:t>
            </a:r>
            <a:endParaRPr lang="en-US"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9DC95A9-B3E6-4CE8-8E17-2E62C0B9CA1B}"/>
              </a:ext>
            </a:extLst>
          </p:cNvPr>
          <p:cNvSpPr/>
          <p:nvPr/>
        </p:nvSpPr>
        <p:spPr>
          <a:xfrm>
            <a:off x="534988" y="4181475"/>
            <a:ext cx="5084762" cy="660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4" name="Rectangle 23">
            <a:extLst>
              <a:ext uri="{FF2B5EF4-FFF2-40B4-BE49-F238E27FC236}">
                <a16:creationId xmlns:a16="http://schemas.microsoft.com/office/drawing/2014/main" id="{ABEE9E19-ED03-49D5-A39B-E7B744158743}"/>
              </a:ext>
            </a:extLst>
          </p:cNvPr>
          <p:cNvSpPr/>
          <p:nvPr/>
        </p:nvSpPr>
        <p:spPr>
          <a:xfrm>
            <a:off x="534988" y="627063"/>
            <a:ext cx="5084762" cy="3106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6628" name="Title 1">
            <a:extLst>
              <a:ext uri="{FF2B5EF4-FFF2-40B4-BE49-F238E27FC236}">
                <a16:creationId xmlns:a16="http://schemas.microsoft.com/office/drawing/2014/main" id="{32E71F43-D971-4C73-96F9-CA0A1A95E9F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Understanding the Self</a:t>
            </a:r>
          </a:p>
        </p:txBody>
      </p:sp>
      <p:sp>
        <p:nvSpPr>
          <p:cNvPr id="4" name="TextBox 38">
            <a:extLst>
              <a:ext uri="{FF2B5EF4-FFF2-40B4-BE49-F238E27FC236}">
                <a16:creationId xmlns:a16="http://schemas.microsoft.com/office/drawing/2014/main" id="{180A4804-58C3-44C3-98C2-EDCB767A8830}"/>
              </a:ext>
            </a:extLst>
          </p:cNvPr>
          <p:cNvSpPr txBox="1">
            <a:spLocks noChangeArrowheads="1"/>
          </p:cNvSpPr>
          <p:nvPr/>
        </p:nvSpPr>
        <p:spPr bwMode="auto">
          <a:xfrm>
            <a:off x="1654175" y="692150"/>
            <a:ext cx="3603625" cy="430213"/>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5" name="TextBox 37">
            <a:extLst>
              <a:ext uri="{FF2B5EF4-FFF2-40B4-BE49-F238E27FC236}">
                <a16:creationId xmlns:a16="http://schemas.microsoft.com/office/drawing/2014/main" id="{4376D6F0-4AA1-42DF-B7A0-8F9E4DFB063F}"/>
              </a:ext>
            </a:extLst>
          </p:cNvPr>
          <p:cNvSpPr txBox="1">
            <a:spLocks noChangeArrowheads="1"/>
          </p:cNvSpPr>
          <p:nvPr/>
        </p:nvSpPr>
        <p:spPr bwMode="auto">
          <a:xfrm>
            <a:off x="1676400" y="2473325"/>
            <a:ext cx="3603625" cy="1108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IN" altLang="en-US" sz="2200" b="1" dirty="0">
              <a:solidFill>
                <a:prstClr val="black"/>
              </a:solidFill>
            </a:endParaRPr>
          </a:p>
        </p:txBody>
      </p:sp>
      <p:sp>
        <p:nvSpPr>
          <p:cNvPr id="26631" name="Rectangle 10">
            <a:extLst>
              <a:ext uri="{FF2B5EF4-FFF2-40B4-BE49-F238E27FC236}">
                <a16:creationId xmlns:a16="http://schemas.microsoft.com/office/drawing/2014/main" id="{0957711E-50D0-4C4C-9A98-B8292A204A91}"/>
              </a:ext>
            </a:extLst>
          </p:cNvPr>
          <p:cNvSpPr>
            <a:spLocks noChangeArrowheads="1"/>
          </p:cNvSpPr>
          <p:nvPr/>
        </p:nvSpPr>
        <p:spPr bwMode="auto">
          <a:xfrm>
            <a:off x="534988" y="4324350"/>
            <a:ext cx="827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Body</a:t>
            </a:r>
          </a:p>
        </p:txBody>
      </p:sp>
      <p:sp>
        <p:nvSpPr>
          <p:cNvPr id="26632" name="TextBox 25">
            <a:extLst>
              <a:ext uri="{FF2B5EF4-FFF2-40B4-BE49-F238E27FC236}">
                <a16:creationId xmlns:a16="http://schemas.microsoft.com/office/drawing/2014/main" id="{8D587EFD-5550-44C2-B11F-F9CEB1ECAFB2}"/>
              </a:ext>
            </a:extLst>
          </p:cNvPr>
          <p:cNvSpPr txBox="1">
            <a:spLocks noChangeArrowheads="1"/>
          </p:cNvSpPr>
          <p:nvPr/>
        </p:nvSpPr>
        <p:spPr bwMode="auto">
          <a:xfrm>
            <a:off x="533400" y="2266950"/>
            <a:ext cx="107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Self</a:t>
            </a:r>
            <a:endParaRPr lang="en-IN" altLang="en-US" sz="2000" b="1"/>
          </a:p>
        </p:txBody>
      </p:sp>
      <p:cxnSp>
        <p:nvCxnSpPr>
          <p:cNvPr id="3" name="Straight Arrow Connector 2">
            <a:extLst>
              <a:ext uri="{FF2B5EF4-FFF2-40B4-BE49-F238E27FC236}">
                <a16:creationId xmlns:a16="http://schemas.microsoft.com/office/drawing/2014/main" id="{EC23DE2D-4A2E-44D2-9FE2-036EBDA6F439}"/>
              </a:ext>
            </a:extLst>
          </p:cNvPr>
          <p:cNvCxnSpPr>
            <a:cxnSpLocks/>
          </p:cNvCxnSpPr>
          <p:nvPr/>
        </p:nvCxnSpPr>
        <p:spPr>
          <a:xfrm>
            <a:off x="3455988" y="1122363"/>
            <a:ext cx="0" cy="1344612"/>
          </a:xfrm>
          <a:prstGeom prst="straightConnector1">
            <a:avLst/>
          </a:prstGeom>
          <a:ln>
            <a:solidFill>
              <a:srgbClr val="FF0000"/>
            </a:solidFill>
            <a:headEnd type="arrow"/>
            <a:tailEnd type="arrow"/>
          </a:ln>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E81CA62B-19BE-45CC-A6B5-F974570904AB}"/>
              </a:ext>
            </a:extLst>
          </p:cNvPr>
          <p:cNvSpPr txBox="1">
            <a:spLocks noChangeArrowheads="1"/>
          </p:cNvSpPr>
          <p:nvPr/>
        </p:nvSpPr>
        <p:spPr bwMode="auto">
          <a:xfrm>
            <a:off x="3478213" y="1641475"/>
            <a:ext cx="1516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Dialogue?</a:t>
            </a:r>
          </a:p>
        </p:txBody>
      </p:sp>
      <p:sp>
        <p:nvSpPr>
          <p:cNvPr id="28" name="Rectangle 13">
            <a:extLst>
              <a:ext uri="{FF2B5EF4-FFF2-40B4-BE49-F238E27FC236}">
                <a16:creationId xmlns:a16="http://schemas.microsoft.com/office/drawing/2014/main" id="{6B2827E1-EDCB-4C0C-9021-F0BEE4E8005B}"/>
              </a:ext>
            </a:extLst>
          </p:cNvPr>
          <p:cNvSpPr>
            <a:spLocks noChangeArrowheads="1"/>
          </p:cNvSpPr>
          <p:nvPr/>
        </p:nvSpPr>
        <p:spPr bwMode="auto">
          <a:xfrm>
            <a:off x="1247775" y="5724525"/>
            <a:ext cx="220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Behaviour </a:t>
            </a:r>
            <a:r>
              <a:rPr lang="en-US" altLang="en-US" sz="2800">
                <a:solidFill>
                  <a:srgbClr val="1E00AA"/>
                </a:solidFill>
                <a:latin typeface="Kruti Dev 010" pitchFamily="2" charset="0"/>
              </a:rPr>
              <a:t>O;ogkj</a:t>
            </a:r>
          </a:p>
        </p:txBody>
      </p:sp>
      <p:sp>
        <p:nvSpPr>
          <p:cNvPr id="29" name="Rectangle 14">
            <a:extLst>
              <a:ext uri="{FF2B5EF4-FFF2-40B4-BE49-F238E27FC236}">
                <a16:creationId xmlns:a16="http://schemas.microsoft.com/office/drawing/2014/main" id="{F660310B-3636-4BB8-8058-287660C540C2}"/>
              </a:ext>
            </a:extLst>
          </p:cNvPr>
          <p:cNvSpPr>
            <a:spLocks noChangeArrowheads="1"/>
          </p:cNvSpPr>
          <p:nvPr/>
        </p:nvSpPr>
        <p:spPr bwMode="auto">
          <a:xfrm>
            <a:off x="3995738" y="5724525"/>
            <a:ext cx="1338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000000"/>
                </a:solidFill>
              </a:rPr>
              <a:t>Work </a:t>
            </a:r>
            <a:r>
              <a:rPr lang="en-US" altLang="en-US" sz="2800">
                <a:solidFill>
                  <a:srgbClr val="1E00AA"/>
                </a:solidFill>
                <a:latin typeface="Kruti Dev 010" pitchFamily="2" charset="0"/>
              </a:rPr>
              <a:t>dk;Z</a:t>
            </a:r>
          </a:p>
        </p:txBody>
      </p:sp>
      <p:cxnSp>
        <p:nvCxnSpPr>
          <p:cNvPr id="30" name="Straight Arrow Connector 29">
            <a:extLst>
              <a:ext uri="{FF2B5EF4-FFF2-40B4-BE49-F238E27FC236}">
                <a16:creationId xmlns:a16="http://schemas.microsoft.com/office/drawing/2014/main" id="{B88B2CFF-08F5-437A-963B-FB02B04B0E20}"/>
              </a:ext>
            </a:extLst>
          </p:cNvPr>
          <p:cNvCxnSpPr>
            <a:cxnSpLocks/>
            <a:endCxn id="28" idx="0"/>
          </p:cNvCxnSpPr>
          <p:nvPr/>
        </p:nvCxnSpPr>
        <p:spPr>
          <a:xfrm flipH="1">
            <a:off x="2352675" y="3633788"/>
            <a:ext cx="1104900"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DB6F8E-17EC-444D-B1F2-5E0EDEA1B3AC}"/>
              </a:ext>
            </a:extLst>
          </p:cNvPr>
          <p:cNvCxnSpPr>
            <a:cxnSpLocks/>
            <a:endCxn id="29" idx="0"/>
          </p:cNvCxnSpPr>
          <p:nvPr/>
        </p:nvCxnSpPr>
        <p:spPr>
          <a:xfrm>
            <a:off x="3457575" y="3633788"/>
            <a:ext cx="1208088"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639" name="Picture 22">
            <a:extLst>
              <a:ext uri="{FF2B5EF4-FFF2-40B4-BE49-F238E27FC236}">
                <a16:creationId xmlns:a16="http://schemas.microsoft.com/office/drawing/2014/main" id="{FEBD1D09-F6FF-4530-A439-85BDFAD58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188" y="5257800"/>
            <a:ext cx="1166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hought Bubble: Cloud 49">
            <a:extLst>
              <a:ext uri="{FF2B5EF4-FFF2-40B4-BE49-F238E27FC236}">
                <a16:creationId xmlns:a16="http://schemas.microsoft.com/office/drawing/2014/main" id="{3BF714B1-4146-4CEB-9AF2-7DDF196AF03E}"/>
              </a:ext>
            </a:extLst>
          </p:cNvPr>
          <p:cNvSpPr/>
          <p:nvPr/>
        </p:nvSpPr>
        <p:spPr>
          <a:xfrm>
            <a:off x="6288088" y="2814638"/>
            <a:ext cx="4837112" cy="2047875"/>
          </a:xfrm>
          <a:prstGeom prst="cloudCallout">
            <a:avLst>
              <a:gd name="adj1" fmla="val -69109"/>
              <a:gd name="adj2" fmla="val -47798"/>
            </a:avLst>
          </a:prstGeom>
          <a:solidFill>
            <a:srgbClr val="FFC000"/>
          </a:solidFill>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IN" sz="1600" dirty="0">
                <a:solidFill>
                  <a:prstClr val="black"/>
                </a:solidFill>
                <a:latin typeface="Arial" panose="020B0604020202020204" pitchFamily="34" charset="0"/>
                <a:cs typeface="Arial" panose="020B0604020202020204" pitchFamily="34" charset="0"/>
              </a:rPr>
              <a:t>I</a:t>
            </a:r>
            <a:r>
              <a:rPr lang="en-IN" sz="1600" b="1" dirty="0">
                <a:solidFill>
                  <a:prstClr val="black"/>
                </a:solidFill>
                <a:latin typeface="Arial" panose="020B0604020202020204" pitchFamily="34" charset="0"/>
                <a:cs typeface="Arial" panose="020B0604020202020204" pitchFamily="34" charset="0"/>
              </a:rPr>
              <a:t> feel</a:t>
            </a:r>
            <a:r>
              <a:rPr lang="en-IN" sz="1600" dirty="0">
                <a:solidFill>
                  <a:prstClr val="black"/>
                </a:solidFill>
                <a:latin typeface="Arial" panose="020B0604020202020204" pitchFamily="34" charset="0"/>
                <a:cs typeface="Arial" panose="020B0604020202020204" pitchFamily="34" charset="0"/>
              </a:rPr>
              <a:t> like taking revenge…</a:t>
            </a:r>
          </a:p>
          <a:p>
            <a:pPr eaLnBrk="1" fontAlgn="auto" hangingPunct="1">
              <a:spcBef>
                <a:spcPts val="0"/>
              </a:spcBef>
              <a:spcAft>
                <a:spcPts val="0"/>
              </a:spcAft>
              <a:defRPr/>
            </a:pPr>
            <a:r>
              <a:rPr lang="en-IN" sz="1600" dirty="0">
                <a:solidFill>
                  <a:prstClr val="black"/>
                </a:solidFill>
                <a:latin typeface="Arial" panose="020B0604020202020204" pitchFamily="34" charset="0"/>
                <a:cs typeface="Arial" panose="020B0604020202020204" pitchFamily="34" charset="0"/>
              </a:rPr>
              <a:t>I </a:t>
            </a:r>
            <a:r>
              <a:rPr lang="en-IN" sz="1600" b="1" dirty="0">
                <a:solidFill>
                  <a:prstClr val="black"/>
                </a:solidFill>
                <a:latin typeface="Arial" panose="020B0604020202020204" pitchFamily="34" charset="0"/>
                <a:cs typeface="Arial" panose="020B0604020202020204" pitchFamily="34" charset="0"/>
              </a:rPr>
              <a:t>desire</a:t>
            </a:r>
            <a:r>
              <a:rPr lang="en-IN" sz="1600" dirty="0">
                <a:solidFill>
                  <a:prstClr val="black"/>
                </a:solidFill>
                <a:latin typeface="Arial" panose="020B0604020202020204" pitchFamily="34" charset="0"/>
                <a:cs typeface="Arial" panose="020B0604020202020204" pitchFamily="34" charset="0"/>
              </a:rPr>
              <a:t> to be a billionaire…</a:t>
            </a:r>
          </a:p>
          <a:p>
            <a:pPr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I </a:t>
            </a:r>
            <a:r>
              <a:rPr lang="en-US" sz="1600" b="1" dirty="0">
                <a:solidFill>
                  <a:prstClr val="black"/>
                </a:solidFill>
                <a:latin typeface="Arial" panose="020B0604020202020204" pitchFamily="34" charset="0"/>
                <a:cs typeface="Arial" panose="020B0604020202020204" pitchFamily="34" charset="0"/>
              </a:rPr>
              <a:t>think</a:t>
            </a:r>
            <a:r>
              <a:rPr lang="en-US" sz="1600" dirty="0">
                <a:solidFill>
                  <a:prstClr val="black"/>
                </a:solidFill>
                <a:latin typeface="Arial" panose="020B0604020202020204" pitchFamily="34" charset="0"/>
                <a:cs typeface="Arial" panose="020B0604020202020204" pitchFamily="34" charset="0"/>
              </a:rPr>
              <a:t> I am special… </a:t>
            </a:r>
          </a:p>
          <a:p>
            <a:pPr eaLnBrk="1" fontAlgn="auto" hangingPunct="1">
              <a:spcBef>
                <a:spcPts val="0"/>
              </a:spcBef>
              <a:spcAft>
                <a:spcPts val="0"/>
              </a:spcAft>
              <a:defRPr/>
            </a:pPr>
            <a:r>
              <a:rPr lang="en-US" sz="1600" dirty="0">
                <a:solidFill>
                  <a:prstClr val="black"/>
                </a:solidFill>
                <a:latin typeface="Arial" panose="020B0604020202020204" pitchFamily="34" charset="0"/>
                <a:cs typeface="Arial" panose="020B0604020202020204" pitchFamily="34" charset="0"/>
              </a:rPr>
              <a:t>I </a:t>
            </a:r>
            <a:r>
              <a:rPr lang="en-US" sz="1600" b="1" dirty="0">
                <a:solidFill>
                  <a:prstClr val="black"/>
                </a:solidFill>
                <a:latin typeface="Arial" panose="020B0604020202020204" pitchFamily="34" charset="0"/>
                <a:cs typeface="Arial" panose="020B0604020202020204" pitchFamily="34" charset="0"/>
              </a:rPr>
              <a:t>expect</a:t>
            </a:r>
            <a:r>
              <a:rPr lang="en-US" sz="1600" dirty="0">
                <a:solidFill>
                  <a:prstClr val="black"/>
                </a:solidFill>
                <a:latin typeface="Arial" panose="020B0604020202020204" pitchFamily="34" charset="0"/>
                <a:cs typeface="Arial" panose="020B0604020202020204" pitchFamily="34" charset="0"/>
              </a:rPr>
              <a:t> to be respected… </a:t>
            </a:r>
          </a:p>
        </p:txBody>
      </p:sp>
      <p:grpSp>
        <p:nvGrpSpPr>
          <p:cNvPr id="26641" name="Group 8">
            <a:extLst>
              <a:ext uri="{FF2B5EF4-FFF2-40B4-BE49-F238E27FC236}">
                <a16:creationId xmlns:a16="http://schemas.microsoft.com/office/drawing/2014/main" id="{1BF866F2-6BC2-4073-916F-49A1A22B1A66}"/>
              </a:ext>
            </a:extLst>
          </p:cNvPr>
          <p:cNvGrpSpPr>
            <a:grpSpLocks/>
          </p:cNvGrpSpPr>
          <p:nvPr/>
        </p:nvGrpSpPr>
        <p:grpSpPr bwMode="auto">
          <a:xfrm>
            <a:off x="720725" y="3705225"/>
            <a:ext cx="1954213" cy="457200"/>
            <a:chOff x="719932" y="3705225"/>
            <a:chExt cx="1955006" cy="457200"/>
          </a:xfrm>
        </p:grpSpPr>
        <p:sp>
          <p:nvSpPr>
            <p:cNvPr id="26643" name="Rectangle 8">
              <a:extLst>
                <a:ext uri="{FF2B5EF4-FFF2-40B4-BE49-F238E27FC236}">
                  <a16:creationId xmlns:a16="http://schemas.microsoft.com/office/drawing/2014/main" id="{DAA6C8E9-A86C-4FF1-B526-6B974A003473}"/>
                </a:ext>
              </a:extLst>
            </p:cNvPr>
            <p:cNvSpPr>
              <a:spLocks noChangeArrowheads="1"/>
            </p:cNvSpPr>
            <p:nvPr/>
          </p:nvSpPr>
          <p:spPr bwMode="auto">
            <a:xfrm>
              <a:off x="846138" y="37338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cs typeface="Times New Roman" panose="02020603050405020304" pitchFamily="18" charset="0"/>
                </a:rPr>
                <a:t>Co-existence</a:t>
              </a:r>
              <a:endParaRPr lang="en-US" altLang="en-US" sz="2000">
                <a:latin typeface="Times New Roman" panose="02020603050405020304" pitchFamily="18" charset="0"/>
                <a:cs typeface="Times New Roman" panose="02020603050405020304" pitchFamily="18" charset="0"/>
              </a:endParaRPr>
            </a:p>
          </p:txBody>
        </p:sp>
        <p:grpSp>
          <p:nvGrpSpPr>
            <p:cNvPr id="26644" name="Group 5">
              <a:extLst>
                <a:ext uri="{FF2B5EF4-FFF2-40B4-BE49-F238E27FC236}">
                  <a16:creationId xmlns:a16="http://schemas.microsoft.com/office/drawing/2014/main" id="{D2700889-3213-45DC-8D27-49AF8D07185D}"/>
                </a:ext>
              </a:extLst>
            </p:cNvPr>
            <p:cNvGrpSpPr>
              <a:grpSpLocks/>
            </p:cNvGrpSpPr>
            <p:nvPr/>
          </p:nvGrpSpPr>
          <p:grpSpPr bwMode="auto">
            <a:xfrm>
              <a:off x="719932" y="3705225"/>
              <a:ext cx="76200" cy="457200"/>
              <a:chOff x="457200" y="4800600"/>
              <a:chExt cx="76200" cy="457200"/>
            </a:xfrm>
          </p:grpSpPr>
          <p:cxnSp>
            <p:nvCxnSpPr>
              <p:cNvPr id="33" name="Straight Arrow Connector 32">
                <a:extLst>
                  <a:ext uri="{FF2B5EF4-FFF2-40B4-BE49-F238E27FC236}">
                    <a16:creationId xmlns:a16="http://schemas.microsoft.com/office/drawing/2014/main" id="{3E17EE0E-79CD-47D8-895C-FC49E322D003}"/>
                  </a:ext>
                </a:extLst>
              </p:cNvPr>
              <p:cNvCxnSpPr/>
              <p:nvPr/>
            </p:nvCxnSpPr>
            <p:spPr>
              <a:xfrm>
                <a:off x="457200" y="4800600"/>
                <a:ext cx="0" cy="457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8490678-5DCF-4F3D-BCB0-9E508702FD9F}"/>
                  </a:ext>
                </a:extLst>
              </p:cNvPr>
              <p:cNvCxnSpPr/>
              <p:nvPr/>
            </p:nvCxnSpPr>
            <p:spPr>
              <a:xfrm>
                <a:off x="533431" y="4800600"/>
                <a:ext cx="0" cy="457200"/>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2" name="Speech Bubble: Rectangle 1">
            <a:extLst>
              <a:ext uri="{FF2B5EF4-FFF2-40B4-BE49-F238E27FC236}">
                <a16:creationId xmlns:a16="http://schemas.microsoft.com/office/drawing/2014/main" id="{811D616C-2A3E-4D73-8451-966C2CA43432}"/>
              </a:ext>
            </a:extLst>
          </p:cNvPr>
          <p:cNvSpPr/>
          <p:nvPr/>
        </p:nvSpPr>
        <p:spPr>
          <a:xfrm>
            <a:off x="6376988" y="561975"/>
            <a:ext cx="4552950" cy="1343025"/>
          </a:xfrm>
          <a:prstGeom prst="wedgeRectCallout">
            <a:avLst>
              <a:gd name="adj1" fmla="val -73216"/>
              <a:gd name="adj2" fmla="val -20839"/>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To be happy</a:t>
            </a: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To be prosperous</a:t>
            </a: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a:t>
            </a:r>
            <a:r>
              <a:rPr lang="en-IN" b="1" dirty="0">
                <a:solidFill>
                  <a:prstClr val="white"/>
                </a:solidFill>
                <a:latin typeface="Arial" panose="020B0604020202020204" pitchFamily="34" charset="0"/>
                <a:cs typeface="Arial" panose="020B0604020202020204" pitchFamily="34" charset="0"/>
              </a:rPr>
              <a:t>o have the feeling of relationship</a:t>
            </a:r>
            <a:endParaRPr lang="en-IN"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8" grpId="0"/>
      <p:bldP spid="2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67669EB-FC63-4BDD-9962-1EEBD7FC0653}"/>
              </a:ext>
            </a:extLst>
          </p:cNvPr>
          <p:cNvSpPr/>
          <p:nvPr/>
        </p:nvSpPr>
        <p:spPr>
          <a:xfrm>
            <a:off x="2662238" y="754063"/>
            <a:ext cx="4043362" cy="521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28675" name="Title 1">
            <a:extLst>
              <a:ext uri="{FF2B5EF4-FFF2-40B4-BE49-F238E27FC236}">
                <a16:creationId xmlns:a16="http://schemas.microsoft.com/office/drawing/2014/main" id="{C1C45E27-77C9-41C5-A1B8-300271FE64E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Dialogue Within</a:t>
            </a:r>
          </a:p>
        </p:txBody>
      </p:sp>
      <p:sp>
        <p:nvSpPr>
          <p:cNvPr id="4" name="TextBox 38">
            <a:extLst>
              <a:ext uri="{FF2B5EF4-FFF2-40B4-BE49-F238E27FC236}">
                <a16:creationId xmlns:a16="http://schemas.microsoft.com/office/drawing/2014/main" id="{5C91297D-939F-41FC-8EE7-AE4315E79F3B}"/>
              </a:ext>
            </a:extLst>
          </p:cNvPr>
          <p:cNvSpPr txBox="1">
            <a:spLocks noChangeArrowheads="1"/>
          </p:cNvSpPr>
          <p:nvPr/>
        </p:nvSpPr>
        <p:spPr bwMode="auto">
          <a:xfrm>
            <a:off x="2847975" y="785813"/>
            <a:ext cx="3603625" cy="1446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a:p>
            <a:pPr algn="ctr">
              <a:defRPr/>
            </a:pPr>
            <a:endParaRPr lang="en-IN" altLang="en-US" sz="2200" b="1" dirty="0">
              <a:solidFill>
                <a:prstClr val="white"/>
              </a:solidFill>
            </a:endParaRPr>
          </a:p>
          <a:p>
            <a:pPr algn="ctr">
              <a:defRPr/>
            </a:pPr>
            <a:endParaRPr lang="en-IN" altLang="en-US" sz="2200" b="1" dirty="0">
              <a:solidFill>
                <a:prstClr val="white"/>
              </a:solidFill>
            </a:endParaRPr>
          </a:p>
          <a:p>
            <a:pPr algn="ctr">
              <a:defRPr/>
            </a:pPr>
            <a:endParaRPr lang="en-IN" altLang="en-US" sz="2200" b="1" dirty="0">
              <a:solidFill>
                <a:prstClr val="white"/>
              </a:solidFill>
            </a:endParaRPr>
          </a:p>
        </p:txBody>
      </p:sp>
      <p:sp>
        <p:nvSpPr>
          <p:cNvPr id="8" name="TextBox 25">
            <a:extLst>
              <a:ext uri="{FF2B5EF4-FFF2-40B4-BE49-F238E27FC236}">
                <a16:creationId xmlns:a16="http://schemas.microsoft.com/office/drawing/2014/main" id="{324F729A-B508-4452-A2BD-15FBF725F542}"/>
              </a:ext>
            </a:extLst>
          </p:cNvPr>
          <p:cNvSpPr txBox="1">
            <a:spLocks noChangeArrowheads="1"/>
          </p:cNvSpPr>
          <p:nvPr/>
        </p:nvSpPr>
        <p:spPr bwMode="auto">
          <a:xfrm>
            <a:off x="8382000" y="534988"/>
            <a:ext cx="2286000" cy="1446212"/>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 for</a:t>
            </a:r>
          </a:p>
          <a:p>
            <a:pPr algn="ctr">
              <a:defRPr/>
            </a:pPr>
            <a:r>
              <a:rPr lang="en-IN" altLang="en-US" sz="2200" b="1" dirty="0">
                <a:solidFill>
                  <a:prstClr val="white"/>
                </a:solidFill>
              </a:rPr>
              <a:t>Feeling of Relationship</a:t>
            </a:r>
            <a:endParaRPr lang="en-US" altLang="en-US" sz="2200" b="1" dirty="0">
              <a:solidFill>
                <a:prstClr val="white"/>
              </a:solidFill>
            </a:endParaRPr>
          </a:p>
        </p:txBody>
      </p:sp>
      <p:sp>
        <p:nvSpPr>
          <p:cNvPr id="9" name="TextBox 30">
            <a:extLst>
              <a:ext uri="{FF2B5EF4-FFF2-40B4-BE49-F238E27FC236}">
                <a16:creationId xmlns:a16="http://schemas.microsoft.com/office/drawing/2014/main" id="{BC3B3245-B424-4F7E-AB13-D31405CC5C45}"/>
              </a:ext>
            </a:extLst>
          </p:cNvPr>
          <p:cNvSpPr txBox="1">
            <a:spLocks noChangeArrowheads="1"/>
          </p:cNvSpPr>
          <p:nvPr/>
        </p:nvSpPr>
        <p:spPr bwMode="auto">
          <a:xfrm>
            <a:off x="9753600" y="4743450"/>
            <a:ext cx="2286000" cy="769938"/>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Feeling of</a:t>
            </a:r>
          </a:p>
          <a:p>
            <a:pPr algn="ctr">
              <a:defRPr/>
            </a:pPr>
            <a:r>
              <a:rPr lang="en-IN" altLang="en-US" sz="2200" b="1" dirty="0">
                <a:solidFill>
                  <a:prstClr val="white"/>
                </a:solidFill>
              </a:rPr>
              <a:t>Relationship</a:t>
            </a:r>
            <a:endParaRPr lang="en-US" altLang="en-US" sz="2200" b="1" dirty="0">
              <a:solidFill>
                <a:prstClr val="white"/>
              </a:solidFill>
            </a:endParaRPr>
          </a:p>
        </p:txBody>
      </p:sp>
      <p:sp>
        <p:nvSpPr>
          <p:cNvPr id="10" name="TextBox 31">
            <a:extLst>
              <a:ext uri="{FF2B5EF4-FFF2-40B4-BE49-F238E27FC236}">
                <a16:creationId xmlns:a16="http://schemas.microsoft.com/office/drawing/2014/main" id="{E86D6B9D-CEFF-4823-BB96-80A8CEF33B9A}"/>
              </a:ext>
            </a:extLst>
          </p:cNvPr>
          <p:cNvSpPr txBox="1">
            <a:spLocks noChangeArrowheads="1"/>
          </p:cNvSpPr>
          <p:nvPr/>
        </p:nvSpPr>
        <p:spPr bwMode="auto">
          <a:xfrm>
            <a:off x="6934200" y="4745038"/>
            <a:ext cx="2286000" cy="768350"/>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Feeling of</a:t>
            </a:r>
          </a:p>
          <a:p>
            <a:pPr algn="ctr">
              <a:defRPr/>
            </a:pPr>
            <a:r>
              <a:rPr lang="en-IN" altLang="en-US" sz="2200" b="1" dirty="0">
                <a:solidFill>
                  <a:prstClr val="white"/>
                </a:solidFill>
              </a:rPr>
              <a:t>Opposition</a:t>
            </a:r>
            <a:endParaRPr lang="en-US" altLang="en-US" sz="2200" b="1" dirty="0">
              <a:solidFill>
                <a:prstClr val="white"/>
              </a:solidFill>
            </a:endParaRPr>
          </a:p>
        </p:txBody>
      </p:sp>
      <p:sp>
        <p:nvSpPr>
          <p:cNvPr id="11" name="TextBox 39">
            <a:extLst>
              <a:ext uri="{FF2B5EF4-FFF2-40B4-BE49-F238E27FC236}">
                <a16:creationId xmlns:a16="http://schemas.microsoft.com/office/drawing/2014/main" id="{A05CC9FD-D2BB-490C-9DEA-7AA19C498A25}"/>
              </a:ext>
            </a:extLst>
          </p:cNvPr>
          <p:cNvSpPr txBox="1">
            <a:spLocks noChangeArrowheads="1"/>
          </p:cNvSpPr>
          <p:nvPr/>
        </p:nvSpPr>
        <p:spPr bwMode="auto">
          <a:xfrm>
            <a:off x="9753600" y="2298700"/>
            <a:ext cx="2286000" cy="1108075"/>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Harmony</a:t>
            </a:r>
          </a:p>
          <a:p>
            <a:pPr algn="ctr">
              <a:defRPr/>
            </a:pPr>
            <a:endParaRPr lang="en-IN" altLang="en-US" sz="2200" b="1" dirty="0">
              <a:solidFill>
                <a:prstClr val="white"/>
              </a:solidFill>
            </a:endParaRPr>
          </a:p>
          <a:p>
            <a:pPr algn="ctr">
              <a:defRPr/>
            </a:pPr>
            <a:r>
              <a:rPr lang="en-IN" altLang="en-US" sz="2200" b="1" dirty="0">
                <a:solidFill>
                  <a:prstClr val="white"/>
                </a:solidFill>
              </a:rPr>
              <a:t>Happiness</a:t>
            </a:r>
            <a:endParaRPr lang="en-US" altLang="en-US" sz="2200" b="1" dirty="0">
              <a:solidFill>
                <a:prstClr val="white"/>
              </a:solidFill>
            </a:endParaRPr>
          </a:p>
        </p:txBody>
      </p:sp>
      <p:sp>
        <p:nvSpPr>
          <p:cNvPr id="12" name="Arrow: Down 11">
            <a:extLst>
              <a:ext uri="{FF2B5EF4-FFF2-40B4-BE49-F238E27FC236}">
                <a16:creationId xmlns:a16="http://schemas.microsoft.com/office/drawing/2014/main" id="{B337C866-6BE5-4299-BD30-850C86912D30}"/>
              </a:ext>
            </a:extLst>
          </p:cNvPr>
          <p:cNvSpPr/>
          <p:nvPr/>
        </p:nvSpPr>
        <p:spPr>
          <a:xfrm>
            <a:off x="10782300" y="2671763"/>
            <a:ext cx="228600" cy="350837"/>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3" name="TextBox 40">
            <a:extLst>
              <a:ext uri="{FF2B5EF4-FFF2-40B4-BE49-F238E27FC236}">
                <a16:creationId xmlns:a16="http://schemas.microsoft.com/office/drawing/2014/main" id="{B8A5BBB1-9972-4C8D-B315-009EB540A2E7}"/>
              </a:ext>
            </a:extLst>
          </p:cNvPr>
          <p:cNvSpPr txBox="1">
            <a:spLocks noChangeArrowheads="1"/>
          </p:cNvSpPr>
          <p:nvPr/>
        </p:nvSpPr>
        <p:spPr bwMode="auto">
          <a:xfrm>
            <a:off x="6934200" y="2286000"/>
            <a:ext cx="2286000" cy="1108075"/>
          </a:xfrm>
          <a:prstGeom prst="rect">
            <a:avLst/>
          </a:prstGeom>
          <a:solidFill>
            <a:srgbClr val="FF0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Contradiction</a:t>
            </a:r>
          </a:p>
          <a:p>
            <a:pPr algn="ctr">
              <a:defRPr/>
            </a:pPr>
            <a:endParaRPr lang="en-IN" altLang="en-US" sz="2200" b="1" dirty="0">
              <a:solidFill>
                <a:prstClr val="white"/>
              </a:solidFill>
            </a:endParaRPr>
          </a:p>
          <a:p>
            <a:pPr algn="ctr">
              <a:defRPr/>
            </a:pPr>
            <a:r>
              <a:rPr lang="en-IN" altLang="en-US" sz="2200" b="1" dirty="0">
                <a:solidFill>
                  <a:prstClr val="white"/>
                </a:solidFill>
              </a:rPr>
              <a:t>Unhappiness</a:t>
            </a:r>
            <a:endParaRPr lang="en-US" altLang="en-US" sz="2200" b="1" dirty="0">
              <a:solidFill>
                <a:prstClr val="white"/>
              </a:solidFill>
            </a:endParaRPr>
          </a:p>
        </p:txBody>
      </p:sp>
      <p:sp>
        <p:nvSpPr>
          <p:cNvPr id="14" name="Arrow: Down 13">
            <a:extLst>
              <a:ext uri="{FF2B5EF4-FFF2-40B4-BE49-F238E27FC236}">
                <a16:creationId xmlns:a16="http://schemas.microsoft.com/office/drawing/2014/main" id="{37DB4F8D-6A32-4A54-A7A9-BACE9B55B21D}"/>
              </a:ext>
            </a:extLst>
          </p:cNvPr>
          <p:cNvSpPr/>
          <p:nvPr/>
        </p:nvSpPr>
        <p:spPr>
          <a:xfrm>
            <a:off x="8001000" y="2671763"/>
            <a:ext cx="228600" cy="350837"/>
          </a:xfrm>
          <a:prstGeom prst="downArrow">
            <a:avLst/>
          </a:prstGeom>
          <a:solidFill>
            <a:schemeClr val="bg1"/>
          </a:solidFill>
          <a:ln>
            <a:solidFill>
              <a:schemeClr val="dk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8" name="Arc 17">
            <a:extLst>
              <a:ext uri="{FF2B5EF4-FFF2-40B4-BE49-F238E27FC236}">
                <a16:creationId xmlns:a16="http://schemas.microsoft.com/office/drawing/2014/main" id="{11EE68F1-2AD9-417C-98FE-32492BAB7909}"/>
              </a:ext>
            </a:extLst>
          </p:cNvPr>
          <p:cNvSpPr/>
          <p:nvPr/>
        </p:nvSpPr>
        <p:spPr>
          <a:xfrm>
            <a:off x="9704388" y="1163638"/>
            <a:ext cx="1779587" cy="2112962"/>
          </a:xfrm>
          <a:prstGeom prst="arc">
            <a:avLst>
              <a:gd name="adj1" fmla="val 16485241"/>
              <a:gd name="adj2" fmla="val 259450"/>
            </a:avLst>
          </a:prstGeom>
          <a:ln>
            <a:prstDash val="dash"/>
            <a:headEnd type="none"/>
            <a:tail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sp>
        <p:nvSpPr>
          <p:cNvPr id="19" name="Arc 18">
            <a:extLst>
              <a:ext uri="{FF2B5EF4-FFF2-40B4-BE49-F238E27FC236}">
                <a16:creationId xmlns:a16="http://schemas.microsoft.com/office/drawing/2014/main" id="{91255A44-57FA-414D-B70B-9125565BC59A}"/>
              </a:ext>
            </a:extLst>
          </p:cNvPr>
          <p:cNvSpPr/>
          <p:nvPr/>
        </p:nvSpPr>
        <p:spPr>
          <a:xfrm>
            <a:off x="7494588" y="1163638"/>
            <a:ext cx="1779587" cy="2112962"/>
          </a:xfrm>
          <a:prstGeom prst="arc">
            <a:avLst>
              <a:gd name="adj1" fmla="val 10539417"/>
              <a:gd name="adj2" fmla="val 16174652"/>
            </a:avLst>
          </a:prstGeom>
          <a:ln>
            <a:prstDash val="dash"/>
            <a:headEnd type="arrow"/>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olidFill>
                <a:prstClr val="black"/>
              </a:solidFill>
            </a:endParaRPr>
          </a:p>
        </p:txBody>
      </p:sp>
      <p:cxnSp>
        <p:nvCxnSpPr>
          <p:cNvPr id="20" name="Straight Connector 19">
            <a:extLst>
              <a:ext uri="{FF2B5EF4-FFF2-40B4-BE49-F238E27FC236}">
                <a16:creationId xmlns:a16="http://schemas.microsoft.com/office/drawing/2014/main" id="{F5D0753B-C422-4F9A-AE7F-0A2E7C620E7D}"/>
              </a:ext>
            </a:extLst>
          </p:cNvPr>
          <p:cNvCxnSpPr>
            <a:cxnSpLocks/>
          </p:cNvCxnSpPr>
          <p:nvPr/>
        </p:nvCxnSpPr>
        <p:spPr>
          <a:xfrm flipH="1" flipV="1">
            <a:off x="11483975" y="3451225"/>
            <a:ext cx="0" cy="1292225"/>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68F0180-EA50-4619-8994-3760581EBD78}"/>
              </a:ext>
            </a:extLst>
          </p:cNvPr>
          <p:cNvCxnSpPr>
            <a:cxnSpLocks/>
          </p:cNvCxnSpPr>
          <p:nvPr/>
        </p:nvCxnSpPr>
        <p:spPr>
          <a:xfrm flipV="1">
            <a:off x="7494588" y="3429000"/>
            <a:ext cx="0" cy="1295400"/>
          </a:xfrm>
          <a:prstGeom prst="line">
            <a:avLst/>
          </a:prstGeom>
          <a:ln w="12700">
            <a:solidFill>
              <a:schemeClr val="dk1">
                <a:shade val="95000"/>
                <a:satMod val="105000"/>
              </a:schemeClr>
            </a:solidFill>
            <a:prstDash val="dash"/>
            <a:tailEnd type="arrow"/>
          </a:ln>
        </p:spPr>
        <p:style>
          <a:lnRef idx="1">
            <a:schemeClr val="dk1"/>
          </a:lnRef>
          <a:fillRef idx="0">
            <a:schemeClr val="dk1"/>
          </a:fillRef>
          <a:effectRef idx="0">
            <a:schemeClr val="dk1"/>
          </a:effectRef>
          <a:fontRef idx="minor">
            <a:schemeClr val="tx1"/>
          </a:fontRef>
        </p:style>
      </p:cxnSp>
      <p:sp>
        <p:nvSpPr>
          <p:cNvPr id="24" name="TextBox 37">
            <a:extLst>
              <a:ext uri="{FF2B5EF4-FFF2-40B4-BE49-F238E27FC236}">
                <a16:creationId xmlns:a16="http://schemas.microsoft.com/office/drawing/2014/main" id="{C1936A5B-3B1F-4A3B-9C5D-2BCE41F24DF3}"/>
              </a:ext>
            </a:extLst>
          </p:cNvPr>
          <p:cNvSpPr txBox="1">
            <a:spLocks noChangeArrowheads="1"/>
          </p:cNvSpPr>
          <p:nvPr/>
        </p:nvSpPr>
        <p:spPr bwMode="auto">
          <a:xfrm>
            <a:off x="2847975" y="4443413"/>
            <a:ext cx="3603625" cy="1108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US" altLang="en-US" sz="2200" b="1" dirty="0">
              <a:solidFill>
                <a:prstClr val="black"/>
              </a:solidFill>
            </a:endParaRPr>
          </a:p>
        </p:txBody>
      </p:sp>
      <p:sp>
        <p:nvSpPr>
          <p:cNvPr id="27" name="Text Box 10">
            <a:extLst>
              <a:ext uri="{FF2B5EF4-FFF2-40B4-BE49-F238E27FC236}">
                <a16:creationId xmlns:a16="http://schemas.microsoft.com/office/drawing/2014/main" id="{CC0C7DB2-6F6F-421E-83A2-CF71AC279459}"/>
              </a:ext>
            </a:extLst>
          </p:cNvPr>
          <p:cNvSpPr txBox="1">
            <a:spLocks noChangeArrowheads="1"/>
          </p:cNvSpPr>
          <p:nvPr/>
        </p:nvSpPr>
        <p:spPr bwMode="auto">
          <a:xfrm>
            <a:off x="0" y="4111625"/>
            <a:ext cx="256698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a:t>All my aspirations and concerns are here</a:t>
            </a:r>
          </a:p>
          <a:p>
            <a:pPr eaLnBrk="1" hangingPunct="1">
              <a:spcAft>
                <a:spcPts val="1000"/>
              </a:spcAft>
            </a:pPr>
            <a:r>
              <a:rPr lang="en-US" altLang="en-US" sz="2000" b="1"/>
              <a:t>My Current State</a:t>
            </a:r>
          </a:p>
          <a:p>
            <a:pPr eaLnBrk="1" hangingPunct="1">
              <a:spcAft>
                <a:spcPts val="1000"/>
              </a:spcAft>
            </a:pPr>
            <a:r>
              <a:rPr lang="en-US" altLang="en-US" sz="2000" b="1"/>
              <a:t>My Competence</a:t>
            </a:r>
          </a:p>
        </p:txBody>
      </p:sp>
      <p:sp>
        <p:nvSpPr>
          <p:cNvPr id="28" name="Right Brace 27">
            <a:extLst>
              <a:ext uri="{FF2B5EF4-FFF2-40B4-BE49-F238E27FC236}">
                <a16:creationId xmlns:a16="http://schemas.microsoft.com/office/drawing/2014/main" id="{AEA5F64F-A9F1-4528-9829-F23809F7893A}"/>
              </a:ext>
            </a:extLst>
          </p:cNvPr>
          <p:cNvSpPr/>
          <p:nvPr/>
        </p:nvSpPr>
        <p:spPr>
          <a:xfrm rot="10800000">
            <a:off x="2338388" y="809625"/>
            <a:ext cx="228600" cy="1647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 name="Right Brace 28">
            <a:extLst>
              <a:ext uri="{FF2B5EF4-FFF2-40B4-BE49-F238E27FC236}">
                <a16:creationId xmlns:a16="http://schemas.microsoft.com/office/drawing/2014/main" id="{C3CD5D2B-29D9-4872-9B0F-A891FB79DE19}"/>
              </a:ext>
            </a:extLst>
          </p:cNvPr>
          <p:cNvSpPr/>
          <p:nvPr/>
        </p:nvSpPr>
        <p:spPr>
          <a:xfrm rot="10800000">
            <a:off x="2338388" y="4470400"/>
            <a:ext cx="228600" cy="10461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 name="Text Box 10">
            <a:extLst>
              <a:ext uri="{FF2B5EF4-FFF2-40B4-BE49-F238E27FC236}">
                <a16:creationId xmlns:a16="http://schemas.microsoft.com/office/drawing/2014/main" id="{60EC80F6-B86C-49AB-A3EC-B55959128F82}"/>
              </a:ext>
            </a:extLst>
          </p:cNvPr>
          <p:cNvSpPr txBox="1">
            <a:spLocks noChangeArrowheads="1"/>
          </p:cNvSpPr>
          <p:nvPr/>
        </p:nvSpPr>
        <p:spPr bwMode="auto">
          <a:xfrm>
            <a:off x="-39688" y="830263"/>
            <a:ext cx="25511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a:t>My basic aspiration is here</a:t>
            </a:r>
          </a:p>
          <a:p>
            <a:pPr eaLnBrk="1" hangingPunct="1">
              <a:spcAft>
                <a:spcPts val="1000"/>
              </a:spcAft>
            </a:pPr>
            <a:r>
              <a:rPr lang="en-US" altLang="en-US" sz="2000" b="1"/>
              <a:t>My Desired State</a:t>
            </a:r>
          </a:p>
          <a:p>
            <a:pPr eaLnBrk="1" hangingPunct="1">
              <a:spcAft>
                <a:spcPts val="1000"/>
              </a:spcAft>
            </a:pPr>
            <a:r>
              <a:rPr lang="en-US" altLang="en-US" sz="2000" b="1"/>
              <a:t>My Intention</a:t>
            </a:r>
          </a:p>
        </p:txBody>
      </p:sp>
      <p:cxnSp>
        <p:nvCxnSpPr>
          <p:cNvPr id="38" name="Straight Arrow Connector 37">
            <a:extLst>
              <a:ext uri="{FF2B5EF4-FFF2-40B4-BE49-F238E27FC236}">
                <a16:creationId xmlns:a16="http://schemas.microsoft.com/office/drawing/2014/main" id="{C149B129-1812-4C33-9544-741897769E6B}"/>
              </a:ext>
            </a:extLst>
          </p:cNvPr>
          <p:cNvCxnSpPr>
            <a:cxnSpLocks/>
          </p:cNvCxnSpPr>
          <p:nvPr/>
        </p:nvCxnSpPr>
        <p:spPr>
          <a:xfrm>
            <a:off x="4608513" y="2232025"/>
            <a:ext cx="0" cy="2211388"/>
          </a:xfrm>
          <a:prstGeom prst="straightConnector1">
            <a:avLst/>
          </a:prstGeom>
          <a:ln>
            <a:solidFill>
              <a:srgbClr val="FF0000"/>
            </a:solidFill>
            <a:headEnd type="none"/>
            <a:tailEnd type="arrow"/>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C5A22B76-3415-4FEF-B07C-3AA0585FBA42}"/>
              </a:ext>
            </a:extLst>
          </p:cNvPr>
          <p:cNvSpPr txBox="1">
            <a:spLocks noChangeArrowheads="1"/>
          </p:cNvSpPr>
          <p:nvPr/>
        </p:nvSpPr>
        <p:spPr bwMode="auto">
          <a:xfrm>
            <a:off x="4675188" y="2809875"/>
            <a:ext cx="151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Dialogue?</a:t>
            </a:r>
          </a:p>
          <a:p>
            <a:endParaRPr lang="en-US" altLang="en-US"/>
          </a:p>
          <a:p>
            <a:r>
              <a:rPr lang="en-US" altLang="en-US"/>
              <a:t>Guiding?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7" grpId="0"/>
      <p:bldP spid="28" grpId="0" animBg="1"/>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213DDE9-CAC3-4E87-BD57-CBD6D72B7F54}"/>
              </a:ext>
            </a:extLst>
          </p:cNvPr>
          <p:cNvSpPr/>
          <p:nvPr/>
        </p:nvSpPr>
        <p:spPr>
          <a:xfrm>
            <a:off x="2662238" y="754063"/>
            <a:ext cx="4043362" cy="5213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dirty="0"/>
          </a:p>
        </p:txBody>
      </p:sp>
      <p:sp>
        <p:nvSpPr>
          <p:cNvPr id="30723" name="Title 1">
            <a:extLst>
              <a:ext uri="{FF2B5EF4-FFF2-40B4-BE49-F238E27FC236}">
                <a16:creationId xmlns:a16="http://schemas.microsoft.com/office/drawing/2014/main" id="{AE4A5463-BAB9-4CAC-ADD5-CE1A9642919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Self</a:t>
            </a:r>
          </a:p>
        </p:txBody>
      </p:sp>
      <p:sp>
        <p:nvSpPr>
          <p:cNvPr id="4" name="TextBox 38">
            <a:extLst>
              <a:ext uri="{FF2B5EF4-FFF2-40B4-BE49-F238E27FC236}">
                <a16:creationId xmlns:a16="http://schemas.microsoft.com/office/drawing/2014/main" id="{5855FE2C-125E-4A4D-A558-C79C52316836}"/>
              </a:ext>
            </a:extLst>
          </p:cNvPr>
          <p:cNvSpPr txBox="1">
            <a:spLocks noChangeArrowheads="1"/>
          </p:cNvSpPr>
          <p:nvPr/>
        </p:nvSpPr>
        <p:spPr bwMode="auto">
          <a:xfrm>
            <a:off x="2847975" y="785813"/>
            <a:ext cx="3603625" cy="431800"/>
          </a:xfrm>
          <a:prstGeom prst="rect">
            <a:avLst/>
          </a:prstGeom>
          <a:solidFill>
            <a:srgbClr val="80008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N" altLang="en-US" sz="2200" b="1" dirty="0">
                <a:solidFill>
                  <a:prstClr val="white"/>
                </a:solidFill>
              </a:rPr>
              <a:t>Natural Acceptance</a:t>
            </a:r>
          </a:p>
        </p:txBody>
      </p:sp>
      <p:sp>
        <p:nvSpPr>
          <p:cNvPr id="24" name="TextBox 37">
            <a:extLst>
              <a:ext uri="{FF2B5EF4-FFF2-40B4-BE49-F238E27FC236}">
                <a16:creationId xmlns:a16="http://schemas.microsoft.com/office/drawing/2014/main" id="{5E739E4A-1B5D-4A13-8E83-D7411AD599C2}"/>
              </a:ext>
            </a:extLst>
          </p:cNvPr>
          <p:cNvSpPr txBox="1">
            <a:spLocks noChangeArrowheads="1"/>
          </p:cNvSpPr>
          <p:nvPr/>
        </p:nvSpPr>
        <p:spPr bwMode="auto">
          <a:xfrm>
            <a:off x="2847975" y="4443413"/>
            <a:ext cx="3603625" cy="1108075"/>
          </a:xfrm>
          <a:prstGeom prst="rect">
            <a:avLst/>
          </a:prstGeom>
          <a:solidFill>
            <a:srgbClr val="FFC000"/>
          </a:solidFill>
          <a:ln>
            <a:solidFill>
              <a:schemeClr val="dk1">
                <a:shade val="95000"/>
                <a:satMod val="105000"/>
              </a:schemeClr>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IN" altLang="en-US" sz="2200" b="1" dirty="0">
              <a:solidFill>
                <a:prstClr val="black"/>
              </a:solidFill>
            </a:endParaRPr>
          </a:p>
          <a:p>
            <a:pPr algn="ctr">
              <a:defRPr/>
            </a:pPr>
            <a:r>
              <a:rPr lang="en-IN" altLang="en-US" sz="2200" b="1" dirty="0">
                <a:solidFill>
                  <a:prstClr val="black"/>
                </a:solidFill>
              </a:rPr>
              <a:t>Imagination</a:t>
            </a:r>
          </a:p>
          <a:p>
            <a:pPr algn="ctr">
              <a:defRPr/>
            </a:pPr>
            <a:endParaRPr lang="en-US" altLang="en-US" sz="2200" b="1" dirty="0">
              <a:solidFill>
                <a:prstClr val="black"/>
              </a:solidFill>
            </a:endParaRPr>
          </a:p>
        </p:txBody>
      </p:sp>
      <p:sp>
        <p:nvSpPr>
          <p:cNvPr id="30726" name="Text Box 10">
            <a:extLst>
              <a:ext uri="{FF2B5EF4-FFF2-40B4-BE49-F238E27FC236}">
                <a16:creationId xmlns:a16="http://schemas.microsoft.com/office/drawing/2014/main" id="{63FB9DD0-B5A6-47E1-88C2-2B8D2ADE898B}"/>
              </a:ext>
            </a:extLst>
          </p:cNvPr>
          <p:cNvSpPr txBox="1">
            <a:spLocks noChangeArrowheads="1"/>
          </p:cNvSpPr>
          <p:nvPr/>
        </p:nvSpPr>
        <p:spPr bwMode="auto">
          <a:xfrm>
            <a:off x="0" y="4443413"/>
            <a:ext cx="26622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COMPETENCE</a:t>
            </a:r>
          </a:p>
          <a:p>
            <a:pPr eaLnBrk="1" hangingPunct="1">
              <a:spcAft>
                <a:spcPts val="1000"/>
              </a:spcAft>
            </a:pPr>
            <a:r>
              <a:rPr lang="en-US" altLang="en-US" sz="2000" b="1">
                <a:solidFill>
                  <a:srgbClr val="1E00AA"/>
                </a:solidFill>
              </a:rPr>
              <a:t>What I am</a:t>
            </a:r>
          </a:p>
          <a:p>
            <a:pPr eaLnBrk="1" hangingPunct="1">
              <a:spcAft>
                <a:spcPts val="1000"/>
              </a:spcAft>
            </a:pPr>
            <a:r>
              <a:rPr lang="en-US" altLang="en-US" sz="2000" b="1"/>
              <a:t>Current State</a:t>
            </a:r>
          </a:p>
        </p:txBody>
      </p:sp>
      <p:sp>
        <p:nvSpPr>
          <p:cNvPr id="28" name="Right Brace 27">
            <a:extLst>
              <a:ext uri="{FF2B5EF4-FFF2-40B4-BE49-F238E27FC236}">
                <a16:creationId xmlns:a16="http://schemas.microsoft.com/office/drawing/2014/main" id="{440576F4-E64F-4ED2-A1E3-22F41E61E04C}"/>
              </a:ext>
            </a:extLst>
          </p:cNvPr>
          <p:cNvSpPr/>
          <p:nvPr/>
        </p:nvSpPr>
        <p:spPr>
          <a:xfrm rot="10800000">
            <a:off x="2338388" y="809625"/>
            <a:ext cx="228600" cy="16478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9" name="Right Brace 28">
            <a:extLst>
              <a:ext uri="{FF2B5EF4-FFF2-40B4-BE49-F238E27FC236}">
                <a16:creationId xmlns:a16="http://schemas.microsoft.com/office/drawing/2014/main" id="{5D3C25F5-0BF0-439E-910B-8F44D24AD487}"/>
              </a:ext>
            </a:extLst>
          </p:cNvPr>
          <p:cNvSpPr/>
          <p:nvPr/>
        </p:nvSpPr>
        <p:spPr>
          <a:xfrm rot="10800000">
            <a:off x="2338388" y="4470400"/>
            <a:ext cx="228600" cy="10461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0729" name="Text Box 10">
            <a:extLst>
              <a:ext uri="{FF2B5EF4-FFF2-40B4-BE49-F238E27FC236}">
                <a16:creationId xmlns:a16="http://schemas.microsoft.com/office/drawing/2014/main" id="{DDAF8B20-397B-463E-8D89-1C51C598689E}"/>
              </a:ext>
            </a:extLst>
          </p:cNvPr>
          <p:cNvSpPr txBox="1">
            <a:spLocks noChangeArrowheads="1"/>
          </p:cNvSpPr>
          <p:nvPr/>
        </p:nvSpPr>
        <p:spPr bwMode="auto">
          <a:xfrm>
            <a:off x="-39688" y="830263"/>
            <a:ext cx="2701926"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sz="2000" b="1">
                <a:solidFill>
                  <a:srgbClr val="7F007F"/>
                </a:solidFill>
              </a:rPr>
              <a:t>INTENTION</a:t>
            </a:r>
          </a:p>
          <a:p>
            <a:pPr eaLnBrk="1" hangingPunct="1">
              <a:spcAft>
                <a:spcPts val="1000"/>
              </a:spcAft>
            </a:pPr>
            <a:r>
              <a:rPr lang="en-US" altLang="en-US" sz="2000" b="1">
                <a:solidFill>
                  <a:srgbClr val="1E00AA"/>
                </a:solidFill>
              </a:rPr>
              <a:t>What I really </a:t>
            </a:r>
          </a:p>
          <a:p>
            <a:pPr eaLnBrk="1" hangingPunct="1">
              <a:spcAft>
                <a:spcPts val="1000"/>
              </a:spcAft>
            </a:pPr>
            <a:r>
              <a:rPr lang="en-US" altLang="en-US" sz="2000" b="1">
                <a:solidFill>
                  <a:srgbClr val="1E00AA"/>
                </a:solidFill>
              </a:rPr>
              <a:t> want to be</a:t>
            </a:r>
          </a:p>
          <a:p>
            <a:pPr eaLnBrk="1" hangingPunct="1">
              <a:spcAft>
                <a:spcPts val="1000"/>
              </a:spcAft>
            </a:pPr>
            <a:r>
              <a:rPr lang="en-US" altLang="en-US" sz="2000" b="1"/>
              <a:t>Desired State</a:t>
            </a:r>
          </a:p>
        </p:txBody>
      </p:sp>
      <p:cxnSp>
        <p:nvCxnSpPr>
          <p:cNvPr id="38" name="Straight Arrow Connector 37">
            <a:extLst>
              <a:ext uri="{FF2B5EF4-FFF2-40B4-BE49-F238E27FC236}">
                <a16:creationId xmlns:a16="http://schemas.microsoft.com/office/drawing/2014/main" id="{405928BF-80AC-4D55-B9DB-BCA969B430B5}"/>
              </a:ext>
            </a:extLst>
          </p:cNvPr>
          <p:cNvCxnSpPr>
            <a:cxnSpLocks/>
          </p:cNvCxnSpPr>
          <p:nvPr/>
        </p:nvCxnSpPr>
        <p:spPr>
          <a:xfrm>
            <a:off x="4608513" y="1223963"/>
            <a:ext cx="0" cy="3219450"/>
          </a:xfrm>
          <a:prstGeom prst="straightConnector1">
            <a:avLst/>
          </a:prstGeom>
          <a:ln>
            <a:solidFill>
              <a:srgbClr val="FF0000"/>
            </a:solidFill>
            <a:headEnd type="none"/>
            <a:tailEnd type="arrow"/>
          </a:ln>
        </p:spPr>
        <p:style>
          <a:lnRef idx="2">
            <a:schemeClr val="dk1"/>
          </a:lnRef>
          <a:fillRef idx="0">
            <a:schemeClr val="dk1"/>
          </a:fillRef>
          <a:effectRef idx="1">
            <a:schemeClr val="dk1"/>
          </a:effectRef>
          <a:fontRef idx="minor">
            <a:schemeClr val="tx1"/>
          </a:fontRef>
        </p:style>
      </p:cxnSp>
      <p:sp>
        <p:nvSpPr>
          <p:cNvPr id="30731" name="TextBox 38">
            <a:extLst>
              <a:ext uri="{FF2B5EF4-FFF2-40B4-BE49-F238E27FC236}">
                <a16:creationId xmlns:a16="http://schemas.microsoft.com/office/drawing/2014/main" id="{D7E51694-CA8D-45A9-AC43-2B98C1A588B8}"/>
              </a:ext>
            </a:extLst>
          </p:cNvPr>
          <p:cNvSpPr txBox="1">
            <a:spLocks noChangeArrowheads="1"/>
          </p:cNvSpPr>
          <p:nvPr/>
        </p:nvSpPr>
        <p:spPr bwMode="auto">
          <a:xfrm>
            <a:off x="4675188" y="2352675"/>
            <a:ext cx="1516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Dialogue?</a:t>
            </a:r>
          </a:p>
          <a:p>
            <a:endParaRPr lang="en-US" altLang="en-US"/>
          </a:p>
          <a:p>
            <a:r>
              <a:rPr lang="en-US" altLang="en-US"/>
              <a:t>Guiding?</a:t>
            </a:r>
          </a:p>
        </p:txBody>
      </p:sp>
      <p:sp>
        <p:nvSpPr>
          <p:cNvPr id="25" name="Thought Bubble: Cloud 24">
            <a:extLst>
              <a:ext uri="{FF2B5EF4-FFF2-40B4-BE49-F238E27FC236}">
                <a16:creationId xmlns:a16="http://schemas.microsoft.com/office/drawing/2014/main" id="{7268EA86-3115-4DFA-A75C-48A708D84475}"/>
              </a:ext>
            </a:extLst>
          </p:cNvPr>
          <p:cNvSpPr/>
          <p:nvPr/>
        </p:nvSpPr>
        <p:spPr>
          <a:xfrm>
            <a:off x="7778750" y="3124200"/>
            <a:ext cx="4260850" cy="3509963"/>
          </a:xfrm>
          <a:prstGeom prst="cloudCallout">
            <a:avLst>
              <a:gd name="adj1" fmla="val -77085"/>
              <a:gd name="adj2" fmla="val 12957"/>
            </a:avLst>
          </a:prstGeom>
          <a:noFill/>
          <a:ln w="3175">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altLang="en-US" b="1" dirty="0">
                <a:solidFill>
                  <a:prstClr val="black"/>
                </a:solidFill>
              </a:rPr>
              <a:t>Our feeling, imagination may keep fluctuating</a:t>
            </a:r>
          </a:p>
          <a:p>
            <a:pPr algn="ctr">
              <a:defRPr/>
            </a:pPr>
            <a:endParaRPr lang="en-IN" altLang="en-US" b="1" dirty="0">
              <a:solidFill>
                <a:prstClr val="black"/>
              </a:solidFill>
            </a:endParaRPr>
          </a:p>
          <a:p>
            <a:pPr algn="ctr">
              <a:defRPr/>
            </a:pPr>
            <a:r>
              <a:rPr lang="en-US" altLang="en-US" b="1" dirty="0">
                <a:solidFill>
                  <a:prstClr val="black"/>
                </a:solidFill>
              </a:rPr>
              <a:t>When our feeling, imagination is guided by our Natural Acceptance, we are in harmony within… we are happy!</a:t>
            </a:r>
          </a:p>
          <a:p>
            <a:pPr algn="ctr">
              <a:defRPr/>
            </a:pPr>
            <a:endParaRPr lang="en-IN" altLang="en-US" b="1" dirty="0">
              <a:solidFill>
                <a:prstClr val="black"/>
              </a:solidFill>
            </a:endParaRPr>
          </a:p>
        </p:txBody>
      </p:sp>
      <p:sp>
        <p:nvSpPr>
          <p:cNvPr id="31" name="Speech Bubble: Rectangle 30">
            <a:extLst>
              <a:ext uri="{FF2B5EF4-FFF2-40B4-BE49-F238E27FC236}">
                <a16:creationId xmlns:a16="http://schemas.microsoft.com/office/drawing/2014/main" id="{592B2B6E-4831-447F-9C54-BBD430C2ED2C}"/>
              </a:ext>
            </a:extLst>
          </p:cNvPr>
          <p:cNvSpPr/>
          <p:nvPr/>
        </p:nvSpPr>
        <p:spPr>
          <a:xfrm>
            <a:off x="6891338" y="606425"/>
            <a:ext cx="5086350" cy="1984375"/>
          </a:xfrm>
          <a:prstGeom prst="wedgeRectCallout">
            <a:avLst>
              <a:gd name="adj1" fmla="val -58116"/>
              <a:gd name="adj2" fmla="val -35625"/>
            </a:avLst>
          </a:prstGeom>
          <a:solidFill>
            <a:srgbClr val="7F00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This part is definite, un-corrupted, pure, innate in every Self!</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may or may not be aware of it</a:t>
            </a:r>
          </a:p>
          <a:p>
            <a:pPr eaLnBrk="1" fontAlgn="auto" hangingPunct="1">
              <a:spcBef>
                <a:spcPts val="0"/>
              </a:spcBef>
              <a:spcAft>
                <a:spcPts val="0"/>
              </a:spcAft>
              <a:defRPr/>
            </a:pPr>
            <a:endParaRPr lang="en-US" b="1" dirty="0">
              <a:solidFill>
                <a:prstClr val="white"/>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We have the potential to be aware of it, and to take guidance from it!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A2C8936-820B-4DDA-9CB5-06633D387DD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Sum Up</a:t>
            </a:r>
          </a:p>
        </p:txBody>
      </p:sp>
      <p:sp>
        <p:nvSpPr>
          <p:cNvPr id="32771" name="Text Placeholder 2">
            <a:extLst>
              <a:ext uri="{FF2B5EF4-FFF2-40B4-BE49-F238E27FC236}">
                <a16:creationId xmlns:a16="http://schemas.microsoft.com/office/drawing/2014/main" id="{C2F5A4C2-7687-4CF1-8F07-AB78E1D9F78D}"/>
              </a:ext>
            </a:extLst>
          </p:cNvPr>
          <p:cNvSpPr>
            <a:spLocks noGrp="1"/>
          </p:cNvSpPr>
          <p:nvPr>
            <p:ph type="body" sz="quarter" idx="13"/>
          </p:nvPr>
        </p:nvSpPr>
        <p:spPr bwMode="auto">
          <a:xfrm>
            <a:off x="0" y="609600"/>
            <a:ext cx="12192000" cy="588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457200" indent="-457200">
              <a:spcAft>
                <a:spcPct val="10000"/>
              </a:spcAft>
              <a:buFont typeface="Symbol" pitchFamily="18" charset="2"/>
              <a:buNone/>
            </a:pPr>
            <a:r>
              <a:rPr lang="en-GB" altLang="en-US" b="1"/>
              <a:t>Human being is the co-existence of the Self and the Body</a:t>
            </a:r>
          </a:p>
          <a:p>
            <a:pPr marL="457200" indent="-457200">
              <a:spcAft>
                <a:spcPct val="10000"/>
              </a:spcAft>
              <a:buFont typeface="Symbol" pitchFamily="18" charset="2"/>
              <a:buNone/>
            </a:pPr>
            <a:r>
              <a:rPr altLang="en-US" b="1"/>
              <a:t>Every Self </a:t>
            </a:r>
            <a:r>
              <a:rPr lang="en-IN" altLang="en-US" b="1"/>
              <a:t>is endowed with the faculty of “Natural Acceptance”</a:t>
            </a:r>
          </a:p>
          <a:p>
            <a:pPr marL="457200" indent="-457200">
              <a:spcAft>
                <a:spcPct val="10000"/>
              </a:spcAft>
              <a:buFont typeface="Symbol" pitchFamily="18" charset="2"/>
              <a:buNone/>
            </a:pPr>
            <a:endParaRPr altLang="en-US" sz="1000"/>
          </a:p>
          <a:p>
            <a:pPr marL="457200" indent="-457200">
              <a:spcAft>
                <a:spcPct val="10000"/>
              </a:spcAft>
              <a:buFont typeface="Symbol" pitchFamily="18" charset="2"/>
              <a:buNone/>
            </a:pPr>
            <a:r>
              <a:rPr lang="en-IN" altLang="en-US"/>
              <a:t>The Body needs physical facility – this need is temporary (required from time to time)</a:t>
            </a:r>
          </a:p>
          <a:p>
            <a:pPr marL="457200" indent="-457200">
              <a:spcAft>
                <a:spcPct val="10000"/>
              </a:spcAft>
              <a:buFont typeface="Symbol" pitchFamily="18" charset="2"/>
              <a:buNone/>
            </a:pPr>
            <a:r>
              <a:rPr lang="en-IN" altLang="en-US"/>
              <a:t>It is fulfilled by physio chemical things from rest of nature</a:t>
            </a:r>
          </a:p>
          <a:p>
            <a:pPr marL="457200" indent="-457200">
              <a:spcAft>
                <a:spcPct val="10000"/>
              </a:spcAft>
              <a:buFont typeface="Symbol" pitchFamily="18" charset="2"/>
              <a:buNone/>
            </a:pPr>
            <a:endParaRPr altLang="en-US" sz="1000"/>
          </a:p>
          <a:p>
            <a:pPr marL="457200" indent="-457200">
              <a:spcAft>
                <a:spcPct val="10000"/>
              </a:spcAft>
              <a:buFont typeface="Symbol" pitchFamily="18" charset="2"/>
              <a:buNone/>
            </a:pPr>
            <a:endParaRPr altLang="en-US" sz="600"/>
          </a:p>
          <a:p>
            <a:pPr marL="457200" indent="-457200">
              <a:spcAft>
                <a:spcPct val="10000"/>
              </a:spcAft>
              <a:buFont typeface="Symbol" pitchFamily="18" charset="2"/>
              <a:buNone/>
            </a:pPr>
            <a:r>
              <a:rPr altLang="en-US"/>
              <a:t>Happiness is the need of the Self (i.e., my basic aspiration) </a:t>
            </a:r>
            <a:r>
              <a:rPr lang="en-IN" altLang="en-US"/>
              <a:t>–</a:t>
            </a:r>
            <a:r>
              <a:rPr altLang="en-US"/>
              <a:t> It is required all the time</a:t>
            </a:r>
          </a:p>
          <a:p>
            <a:pPr marL="457200" indent="-457200">
              <a:spcAft>
                <a:spcPct val="10000"/>
              </a:spcAft>
              <a:buFont typeface="Symbol" pitchFamily="18" charset="2"/>
              <a:buNone/>
            </a:pPr>
            <a:r>
              <a:rPr altLang="en-US"/>
              <a:t>It is fulfilled by right understanding and right feeling in the Self </a:t>
            </a:r>
          </a:p>
          <a:p>
            <a:pPr marL="457200" indent="-457200">
              <a:spcAft>
                <a:spcPct val="10000"/>
              </a:spcAft>
              <a:buFont typeface="Symbol" pitchFamily="18" charset="2"/>
              <a:buNone/>
            </a:pPr>
            <a:r>
              <a:rPr altLang="en-US"/>
              <a:t>(It can not be fulfilled by physical facility; it can not be fulfilled in continuity by getting feelings from others; if we assume the human being to be the Body, we get caught in a loop of trying to get contin</a:t>
            </a:r>
            <a:r>
              <a:rPr lang="en-IN" altLang="en-US"/>
              <a:t>u</a:t>
            </a:r>
            <a:r>
              <a:rPr altLang="en-US"/>
              <a:t>ous happiness from outside and keep on accumulating physical facility)</a:t>
            </a:r>
          </a:p>
          <a:p>
            <a:pPr marL="457200" indent="-457200">
              <a:spcAft>
                <a:spcPct val="10000"/>
              </a:spcAft>
              <a:buFont typeface="Symbol" pitchFamily="18" charset="2"/>
              <a:buNone/>
            </a:pPr>
            <a:endParaRPr altLang="en-US" sz="1000"/>
          </a:p>
          <a:p>
            <a:pPr marL="457200" indent="-457200">
              <a:spcAft>
                <a:spcPct val="10000"/>
              </a:spcAft>
              <a:buFont typeface="Symbol" pitchFamily="18" charset="2"/>
              <a:buNone/>
            </a:pPr>
            <a:r>
              <a:rPr altLang="en-US" b="1"/>
              <a:t>There is imagination going on in the Self. When the imagination is in line with the natural acceptance, the Self is in </a:t>
            </a:r>
            <a:r>
              <a:rPr altLang="en-US"/>
              <a:t>harmony, happiness</a:t>
            </a:r>
          </a:p>
          <a:p>
            <a:pPr marL="457200" indent="-457200">
              <a:spcAft>
                <a:spcPct val="10000"/>
              </a:spcAft>
              <a:buFont typeface="Symbol" pitchFamily="18" charset="2"/>
              <a:buNone/>
            </a:pPr>
            <a:endParaRPr altLang="en-US" sz="1000"/>
          </a:p>
          <a:p>
            <a:pPr marL="457200" indent="-457200">
              <a:spcAft>
                <a:spcPct val="10000"/>
              </a:spcAft>
              <a:buFont typeface="Symbol" pitchFamily="18" charset="2"/>
              <a:buNone/>
            </a:pPr>
            <a:r>
              <a:rPr altLang="en-US"/>
              <a:t>In UHV-II, we will discuss this in more detail!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386CDD-05D5-4FFB-BDA4-7A75EC6DBB9E}"/>
              </a:ext>
            </a:extLst>
          </p:cNvPr>
          <p:cNvSpPr>
            <a:spLocks noGrp="1"/>
          </p:cNvSpPr>
          <p:nvPr>
            <p:ph type="subTitle" idx="1"/>
          </p:nvPr>
        </p:nvSpPr>
        <p:spPr/>
        <p:txBody>
          <a:bodyPr/>
          <a:lstStyle/>
          <a:p>
            <a:endParaRPr lang="en-IN"/>
          </a:p>
        </p:txBody>
      </p:sp>
      <p:sp>
        <p:nvSpPr>
          <p:cNvPr id="33794" name="Title 10">
            <a:extLst>
              <a:ext uri="{FF2B5EF4-FFF2-40B4-BE49-F238E27FC236}">
                <a16:creationId xmlns:a16="http://schemas.microsoft.com/office/drawing/2014/main" id="{E7821333-78B3-4186-92C8-3872164779CF}"/>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Home Assignment</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DCE22CC-D3E4-4481-9C17-914986D7941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Home Assignment</a:t>
            </a:r>
            <a:endParaRPr lang="en-GB" altLang="en-US"/>
          </a:p>
        </p:txBody>
      </p:sp>
      <p:sp>
        <p:nvSpPr>
          <p:cNvPr id="40963" name="Text Placeholder 2">
            <a:extLst>
              <a:ext uri="{FF2B5EF4-FFF2-40B4-BE49-F238E27FC236}">
                <a16:creationId xmlns:a16="http://schemas.microsoft.com/office/drawing/2014/main" id="{A1C178E1-3329-452B-834A-5D0908C17761}"/>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a:solidFill>
                  <a:srgbClr val="FF0000"/>
                </a:solidFill>
              </a:rPr>
              <a:t>5.1. </a:t>
            </a:r>
            <a:r>
              <a:rPr lang="en-IN" altLang="en-US"/>
              <a:t>Could you see that you have two types of needs:</a:t>
            </a:r>
          </a:p>
          <a:p>
            <a:pPr lvl="1">
              <a:buFont typeface="Arial" panose="020B0604020202020204" pitchFamily="34" charset="0"/>
              <a:buChar char="•"/>
              <a:defRPr/>
            </a:pPr>
            <a:r>
              <a:rPr lang="en-IN" altLang="en-US"/>
              <a:t>A continuous need (like the need for respect) – need of the Self</a:t>
            </a:r>
          </a:p>
          <a:p>
            <a:pPr lvl="1">
              <a:buFont typeface="Arial" panose="020B0604020202020204" pitchFamily="34" charset="0"/>
              <a:buChar char="•"/>
              <a:defRPr/>
            </a:pPr>
            <a:r>
              <a:rPr lang="en-IN" altLang="en-US"/>
              <a:t>A temporary need, which is required from time to time (like the need for food) – need of the Body</a:t>
            </a:r>
          </a:p>
          <a:p>
            <a:pPr marL="0" indent="0">
              <a:buFont typeface="Symbol" pitchFamily="18" charset="2"/>
              <a:buNone/>
              <a:defRPr/>
            </a:pPr>
            <a:endParaRPr lang="en-IN" altLang="en-US">
              <a:solidFill>
                <a:srgbClr val="002060"/>
              </a:solidFill>
            </a:endParaRPr>
          </a:p>
          <a:p>
            <a:pPr marL="0" indent="0">
              <a:buFont typeface="Symbol" pitchFamily="18" charset="2"/>
              <a:buNone/>
              <a:defRPr/>
            </a:pPr>
            <a:r>
              <a:rPr lang="en-IN" altLang="en-US">
                <a:solidFill>
                  <a:srgbClr val="FF0000"/>
                </a:solidFill>
              </a:rPr>
              <a:t>5.2. </a:t>
            </a:r>
            <a:r>
              <a:rPr lang="en-IN" altLang="en-US">
                <a:solidFill>
                  <a:srgbClr val="002060"/>
                </a:solidFill>
              </a:rPr>
              <a:t>Look into your list of aspirations. Classify it into 2 categories – aspirations related to the Body (like food) and aspirations related to the Self (like name and fame). Which aspirations are prominent – aspirations related to the Self or aspirations related to the Body? Reflect on how you are trying to fulfil the needs related to the Self. What is your takeaway from this exploration?</a:t>
            </a:r>
          </a:p>
          <a:p>
            <a:pPr marL="0" indent="0">
              <a:buFont typeface="Symbol" pitchFamily="18" charset="2"/>
              <a:buNone/>
              <a:defRPr/>
            </a:pPr>
            <a:endParaRPr lang="en-IN" altLang="en-US">
              <a:solidFill>
                <a:srgbClr val="002060"/>
              </a:solidFill>
            </a:endParaRPr>
          </a:p>
          <a:p>
            <a:pPr marL="0" indent="0">
              <a:buFont typeface="Symbol" pitchFamily="18" charset="2"/>
              <a:buNone/>
              <a:defRPr/>
            </a:pPr>
            <a:r>
              <a:rPr lang="en-IN" altLang="en-US">
                <a:solidFill>
                  <a:srgbClr val="FF0000"/>
                </a:solidFill>
              </a:rPr>
              <a:t>5.3. </a:t>
            </a:r>
            <a:r>
              <a:rPr lang="en-IN" altLang="en-US">
                <a:solidFill>
                  <a:srgbClr val="002060"/>
                </a:solidFill>
              </a:rPr>
              <a:t>Can you see you have an inherent faculty of natural acceptance? Is it always for harmony, for relationship?</a:t>
            </a:r>
          </a:p>
          <a:p>
            <a:pPr marL="0" indent="0">
              <a:buFont typeface="Symbol" pitchFamily="18" charset="2"/>
              <a:buNone/>
              <a:defRPr/>
            </a:pPr>
            <a:endParaRPr lang="en-IN" altLang="en-US">
              <a:solidFill>
                <a:srgbClr val="002060"/>
              </a:solidFill>
            </a:endParaRPr>
          </a:p>
          <a:p>
            <a:pPr marL="0" indent="0">
              <a:buFont typeface="Symbol" pitchFamily="18" charset="2"/>
              <a:buNone/>
              <a:defRPr/>
            </a:pPr>
            <a:r>
              <a:rPr lang="en-IN" altLang="en-US">
                <a:solidFill>
                  <a:srgbClr val="FF0000"/>
                </a:solidFill>
              </a:rPr>
              <a:t>5.4. </a:t>
            </a:r>
            <a:r>
              <a:rPr lang="en-IN" altLang="en-US">
                <a:solidFill>
                  <a:srgbClr val="002060"/>
                </a:solidFill>
              </a:rPr>
              <a:t>Can you see that something is going on in your imagination? Can you see that when you have a feeling that is naturally acceptable to you, you are in harmony, happy?</a:t>
            </a:r>
          </a:p>
          <a:p>
            <a:pPr marL="0" indent="0">
              <a:buFont typeface="Symbol" pitchFamily="18" charset="2"/>
              <a:buNone/>
              <a:defRPr/>
            </a:pPr>
            <a:endParaRPr lang="en-IN" altLang="en-US">
              <a:solidFill>
                <a:srgbClr val="002060"/>
              </a:solidFill>
            </a:endParaRPr>
          </a:p>
          <a:p>
            <a:pPr marL="0" indent="0">
              <a:buFont typeface="Symbol" pitchFamily="18" charset="2"/>
              <a:buNone/>
              <a:defRPr/>
            </a:pPr>
            <a:r>
              <a:rPr lang="en-IN" altLang="en-US">
                <a:solidFill>
                  <a:srgbClr val="FF0000"/>
                </a:solidFill>
              </a:rPr>
              <a:t>5.5. </a:t>
            </a:r>
            <a:r>
              <a:rPr lang="en-IN" altLang="en-US">
                <a:solidFill>
                  <a:srgbClr val="002060"/>
                </a:solidFill>
              </a:rPr>
              <a:t>Is the program for fulfilment of your aspirations and resolution of your concerns at the individual level clearer through this exploration? Discuss the program with your batchmates</a:t>
            </a:r>
          </a:p>
          <a:p>
            <a:pPr marL="0" indent="0">
              <a:buFont typeface="Symbol" pitchFamily="18" charset="2"/>
              <a:buNone/>
              <a:defRPr/>
            </a:pPr>
            <a:endParaRPr lang="en-IN" altLang="en-US" sz="1500"/>
          </a:p>
          <a:p>
            <a:pPr marL="0" indent="0">
              <a:buFont typeface="Symbol" pitchFamily="18" charset="2"/>
              <a:buNone/>
              <a:defRPr/>
            </a:pPr>
            <a:endParaRPr lang="en-IN" altLang="en-US"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918E6A5-9A15-4AAF-8359-633E23360D15}"/>
              </a:ext>
            </a:extLst>
          </p:cNvPr>
          <p:cNvSpPr>
            <a:spLocks noGrp="1"/>
          </p:cNvSpPr>
          <p:nvPr>
            <p:ph type="subTitle" idx="1"/>
          </p:nvPr>
        </p:nvSpPr>
        <p:spPr/>
        <p:txBody>
          <a:bodyPr/>
          <a:lstStyle/>
          <a:p>
            <a:endParaRPr lang="en-IN"/>
          </a:p>
        </p:txBody>
      </p:sp>
      <p:sp>
        <p:nvSpPr>
          <p:cNvPr id="36866" name="Title 10">
            <a:extLst>
              <a:ext uri="{FF2B5EF4-FFF2-40B4-BE49-F238E27FC236}">
                <a16:creationId xmlns:a16="http://schemas.microsoft.com/office/drawing/2014/main" id="{99D24566-1D2A-429D-9AC4-A54B794D11F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Questions?</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7640AA4-4563-457A-AE12-147B6B06386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Related to Need of the Self 		    		Related to Need of Body</a:t>
            </a:r>
            <a:endParaRPr lang="en-GB" altLang="en-US"/>
          </a:p>
        </p:txBody>
      </p:sp>
      <p:sp>
        <p:nvSpPr>
          <p:cNvPr id="4" name="Rectangle 3">
            <a:hlinkClick r:id="rId2" action="ppaction://hlinkpres?slideindex=1&amp;slidetitle="/>
            <a:extLst>
              <a:ext uri="{FF2B5EF4-FFF2-40B4-BE49-F238E27FC236}">
                <a16:creationId xmlns:a16="http://schemas.microsoft.com/office/drawing/2014/main" id="{358AAD7A-97D3-406C-A94C-5466665B3E65}"/>
              </a:ext>
            </a:extLst>
          </p:cNvPr>
          <p:cNvSpPr/>
          <p:nvPr/>
        </p:nvSpPr>
        <p:spPr bwMode="auto">
          <a:xfrm>
            <a:off x="2209800" y="28956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chemeClr val="bg2"/>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beings</a:t>
            </a:r>
            <a:endParaRPr lang="en-US" sz="2400" b="1" i="1" dirty="0">
              <a:solidFill>
                <a:srgbClr val="FFFFFF"/>
              </a:solidFill>
              <a:cs typeface="Arial" charset="0"/>
            </a:endParaRPr>
          </a:p>
        </p:txBody>
      </p:sp>
      <p:sp>
        <p:nvSpPr>
          <p:cNvPr id="5" name="Rectangle 5">
            <a:hlinkClick r:id="rId3" action="ppaction://hlinkpres?slideindex=1&amp;slidetitle="/>
            <a:extLst>
              <a:ext uri="{FF2B5EF4-FFF2-40B4-BE49-F238E27FC236}">
                <a16:creationId xmlns:a16="http://schemas.microsoft.com/office/drawing/2014/main" id="{0F5D46CB-598E-4197-AC22-F7E41BE3E647}"/>
              </a:ext>
            </a:extLst>
          </p:cNvPr>
          <p:cNvSpPr/>
          <p:nvPr/>
        </p:nvSpPr>
        <p:spPr bwMode="auto">
          <a:xfrm>
            <a:off x="6713538" y="28956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chemeClr val="bg2"/>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hlinkClick r:id="rId4" action="ppaction://hlinkpres?slideindex=1&amp;slidetitle="/>
            <a:extLst>
              <a:ext uri="{FF2B5EF4-FFF2-40B4-BE49-F238E27FC236}">
                <a16:creationId xmlns:a16="http://schemas.microsoft.com/office/drawing/2014/main" id="{186A6DFB-A367-4CD9-B7D5-F3D58822E1E4}"/>
              </a:ext>
            </a:extLst>
          </p:cNvPr>
          <p:cNvSpPr/>
          <p:nvPr/>
        </p:nvSpPr>
        <p:spPr bwMode="auto">
          <a:xfrm>
            <a:off x="2133600" y="7620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chemeClr val="bg2"/>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38918" name="Straight Arrow Connector 15">
            <a:extLst>
              <a:ext uri="{FF2B5EF4-FFF2-40B4-BE49-F238E27FC236}">
                <a16:creationId xmlns:a16="http://schemas.microsoft.com/office/drawing/2014/main" id="{68F8C6AF-2467-491A-8C91-972DD9603F1F}"/>
              </a:ext>
            </a:extLst>
          </p:cNvPr>
          <p:cNvCxnSpPr>
            <a:cxnSpLocks noChangeShapeType="1"/>
            <a:stCxn id="6" idx="2"/>
            <a:endCxn id="4" idx="0"/>
          </p:cNvCxnSpPr>
          <p:nvPr/>
        </p:nvCxnSpPr>
        <p:spPr bwMode="auto">
          <a:xfrm rot="5400000">
            <a:off x="3352800" y="2247900"/>
            <a:ext cx="609600" cy="6858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F620C6D4-ABB8-42C2-84DC-1EF65BD79F2C}"/>
              </a:ext>
            </a:extLst>
          </p:cNvPr>
          <p:cNvCxnSpPr>
            <a:stCxn id="4" idx="2"/>
            <a:endCxn id="38920" idx="0"/>
          </p:cNvCxnSpPr>
          <p:nvPr/>
        </p:nvCxnSpPr>
        <p:spPr bwMode="auto">
          <a:xfrm rot="5400000">
            <a:off x="2853532" y="5025231"/>
            <a:ext cx="914400" cy="7937"/>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38920" name="TextBox 20">
            <a:extLst>
              <a:ext uri="{FF2B5EF4-FFF2-40B4-BE49-F238E27FC236}">
                <a16:creationId xmlns:a16="http://schemas.microsoft.com/office/drawing/2014/main" id="{A7C2A6C0-8281-4CD4-9632-F5533EBB3D4B}"/>
              </a:ext>
            </a:extLst>
          </p:cNvPr>
          <p:cNvSpPr txBox="1">
            <a:spLocks noChangeArrowheads="1"/>
          </p:cNvSpPr>
          <p:nvPr/>
        </p:nvSpPr>
        <p:spPr bwMode="auto">
          <a:xfrm>
            <a:off x="1371600" y="54864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38921" name="Straight Arrow Connector 9">
            <a:extLst>
              <a:ext uri="{FF2B5EF4-FFF2-40B4-BE49-F238E27FC236}">
                <a16:creationId xmlns:a16="http://schemas.microsoft.com/office/drawing/2014/main" id="{883C9669-EC06-4F1F-804C-9D0DCF31253B}"/>
              </a:ext>
            </a:extLst>
          </p:cNvPr>
          <p:cNvCxnSpPr>
            <a:cxnSpLocks noChangeShapeType="1"/>
            <a:stCxn id="6" idx="2"/>
            <a:endCxn id="5" idx="0"/>
          </p:cNvCxnSpPr>
          <p:nvPr/>
        </p:nvCxnSpPr>
        <p:spPr bwMode="auto">
          <a:xfrm rot="16200000" flipH="1">
            <a:off x="5718969" y="567531"/>
            <a:ext cx="609600" cy="4046538"/>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38922" name="Straight Arrow Connector 19">
            <a:extLst>
              <a:ext uri="{FF2B5EF4-FFF2-40B4-BE49-F238E27FC236}">
                <a16:creationId xmlns:a16="http://schemas.microsoft.com/office/drawing/2014/main" id="{84EB79F6-E0B0-4F92-B581-3A95729C4C8A}"/>
              </a:ext>
            </a:extLst>
          </p:cNvPr>
          <p:cNvCxnSpPr>
            <a:cxnSpLocks noChangeShapeType="1"/>
            <a:endCxn id="38923" idx="0"/>
          </p:cNvCxnSpPr>
          <p:nvPr/>
        </p:nvCxnSpPr>
        <p:spPr bwMode="auto">
          <a:xfrm rot="5400000">
            <a:off x="7893051" y="50657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38923" name="TextBox 21">
            <a:extLst>
              <a:ext uri="{FF2B5EF4-FFF2-40B4-BE49-F238E27FC236}">
                <a16:creationId xmlns:a16="http://schemas.microsoft.com/office/drawing/2014/main" id="{76F07CFB-A13C-44A2-8D83-1BC1639C5AED}"/>
              </a:ext>
            </a:extLst>
          </p:cNvPr>
          <p:cNvSpPr txBox="1">
            <a:spLocks noChangeArrowheads="1"/>
          </p:cNvSpPr>
          <p:nvPr/>
        </p:nvSpPr>
        <p:spPr bwMode="auto">
          <a:xfrm>
            <a:off x="6256338" y="5486400"/>
            <a:ext cx="41068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3F2E3298-CEB6-44E9-9756-C7A00EE0F8A7}"/>
              </a:ext>
            </a:extLst>
          </p:cNvPr>
          <p:cNvSpPr/>
          <p:nvPr/>
        </p:nvSpPr>
        <p:spPr bwMode="auto">
          <a:xfrm>
            <a:off x="6408738" y="29718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101DE03F-7E55-4957-9939-D21A20CA27CC}"/>
              </a:ext>
            </a:extLst>
          </p:cNvPr>
          <p:cNvSpPr/>
          <p:nvPr/>
        </p:nvSpPr>
        <p:spPr bwMode="auto">
          <a:xfrm>
            <a:off x="1828800" y="2951163"/>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4" name="Oval 5">
            <a:extLst>
              <a:ext uri="{FF2B5EF4-FFF2-40B4-BE49-F238E27FC236}">
                <a16:creationId xmlns:a16="http://schemas.microsoft.com/office/drawing/2014/main" id="{0D9FCA49-7A0C-453A-9B6D-71E724DCFD0D}"/>
              </a:ext>
            </a:extLst>
          </p:cNvPr>
          <p:cNvSpPr/>
          <p:nvPr/>
        </p:nvSpPr>
        <p:spPr bwMode="auto">
          <a:xfrm>
            <a:off x="1962150" y="9144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38927" name="TextBox 18">
            <a:extLst>
              <a:ext uri="{FF2B5EF4-FFF2-40B4-BE49-F238E27FC236}">
                <a16:creationId xmlns:a16="http://schemas.microsoft.com/office/drawing/2014/main" id="{D41C51F7-4D94-4E9E-8E74-2E3745B117DD}"/>
              </a:ext>
            </a:extLst>
          </p:cNvPr>
          <p:cNvSpPr txBox="1">
            <a:spLocks noChangeArrowheads="1"/>
          </p:cNvSpPr>
          <p:nvPr/>
        </p:nvSpPr>
        <p:spPr bwMode="auto">
          <a:xfrm>
            <a:off x="1371600" y="33528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Feelings</a:t>
            </a:r>
          </a:p>
          <a:p>
            <a:pPr eaLnBrk="1" hangingPunct="1"/>
            <a:r>
              <a:rPr lang="en-US" altLang="en-US" sz="1200"/>
              <a:t>- Trust</a:t>
            </a:r>
          </a:p>
          <a:p>
            <a:pPr eaLnBrk="1" hangingPunct="1"/>
            <a:r>
              <a:rPr lang="en-US" altLang="en-US" sz="1200"/>
              <a:t>- Respect</a:t>
            </a:r>
          </a:p>
          <a:p>
            <a:pPr eaLnBrk="1" hangingPunct="1"/>
            <a:r>
              <a:rPr lang="en-US" altLang="en-US" sz="1200"/>
              <a:t>- …</a:t>
            </a:r>
          </a:p>
        </p:txBody>
      </p:sp>
      <p:sp>
        <p:nvSpPr>
          <p:cNvPr id="19" name="Rectangle 18">
            <a:extLst>
              <a:ext uri="{FF2B5EF4-FFF2-40B4-BE49-F238E27FC236}">
                <a16:creationId xmlns:a16="http://schemas.microsoft.com/office/drawing/2014/main" id="{B5E4C6BB-BD3D-4DEB-8D79-04D0DAFD92C6}"/>
              </a:ext>
            </a:extLst>
          </p:cNvPr>
          <p:cNvSpPr/>
          <p:nvPr/>
        </p:nvSpPr>
        <p:spPr>
          <a:xfrm>
            <a:off x="1447800" y="533400"/>
            <a:ext cx="4648200" cy="601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19">
            <a:extLst>
              <a:ext uri="{FF2B5EF4-FFF2-40B4-BE49-F238E27FC236}">
                <a16:creationId xmlns:a16="http://schemas.microsoft.com/office/drawing/2014/main" id="{80492ABE-8398-483D-A19B-8666D91C1F85}"/>
              </a:ext>
            </a:extLst>
          </p:cNvPr>
          <p:cNvSpPr/>
          <p:nvPr/>
        </p:nvSpPr>
        <p:spPr>
          <a:xfrm>
            <a:off x="6324600" y="2514600"/>
            <a:ext cx="3429000" cy="2438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A700D748-BDEE-40DC-9A22-805FE29E98D2}"/>
              </a:ext>
            </a:extLst>
          </p:cNvPr>
          <p:cNvSpPr/>
          <p:nvPr/>
        </p:nvSpPr>
        <p:spPr>
          <a:xfrm>
            <a:off x="6096000" y="5257800"/>
            <a:ext cx="4191000"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3" name="Straight Connector 22">
            <a:extLst>
              <a:ext uri="{FF2B5EF4-FFF2-40B4-BE49-F238E27FC236}">
                <a16:creationId xmlns:a16="http://schemas.microsoft.com/office/drawing/2014/main" id="{AF07F1ED-EFA7-424C-B262-A36006FE07A2}"/>
              </a:ext>
            </a:extLst>
          </p:cNvPr>
          <p:cNvCxnSpPr/>
          <p:nvPr/>
        </p:nvCxnSpPr>
        <p:spPr>
          <a:xfrm rot="5400000">
            <a:off x="5446713" y="5905500"/>
            <a:ext cx="1296988" cy="158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932" name="TextBox 21">
            <a:extLst>
              <a:ext uri="{FF2B5EF4-FFF2-40B4-BE49-F238E27FC236}">
                <a16:creationId xmlns:a16="http://schemas.microsoft.com/office/drawing/2014/main" id="{C213ACB1-EC2B-41BB-AF6D-50569C10806D}"/>
              </a:ext>
            </a:extLst>
          </p:cNvPr>
          <p:cNvSpPr txBox="1">
            <a:spLocks noChangeArrowheads="1"/>
          </p:cNvSpPr>
          <p:nvPr/>
        </p:nvSpPr>
        <p:spPr bwMode="auto">
          <a:xfrm>
            <a:off x="6562725" y="1296988"/>
            <a:ext cx="3343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Symbol" panose="05050102010706020507" pitchFamily="18" charset="2"/>
              <a:buNone/>
            </a:pPr>
            <a:r>
              <a:rPr lang="en-US" altLang="en-US"/>
              <a:t>Both needs must be satisfied for human-being to be fulfilled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027441B4-9732-48FD-8910-AFB0FF181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56"/>
          <a:stretch>
            <a:fillRect/>
          </a:stretch>
        </p:blipFill>
        <p:spPr bwMode="auto">
          <a:xfrm>
            <a:off x="0" y="76200"/>
            <a:ext cx="1219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4">
            <a:extLst>
              <a:ext uri="{FF2B5EF4-FFF2-40B4-BE49-F238E27FC236}">
                <a16:creationId xmlns:a16="http://schemas.microsoft.com/office/drawing/2014/main" id="{A1A39845-6849-42F8-993F-98D6E4720C9C}"/>
              </a:ext>
            </a:extLst>
          </p:cNvPr>
          <p:cNvSpPr>
            <a:spLocks noGrp="1" noChangeArrowheads="1"/>
          </p:cNvSpPr>
          <p:nvPr>
            <p:ph type="subTitle"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3315" name="Title 3">
            <a:extLst>
              <a:ext uri="{FF2B5EF4-FFF2-40B4-BE49-F238E27FC236}">
                <a16:creationId xmlns:a16="http://schemas.microsoft.com/office/drawing/2014/main" id="{C02E2F58-E821-4763-9DAD-1999228D83ED}"/>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02AE391-1FB3-4742-93A2-1F143A54F19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Home Assignment</a:t>
            </a:r>
          </a:p>
        </p:txBody>
      </p:sp>
      <p:sp>
        <p:nvSpPr>
          <p:cNvPr id="14339" name="Text Placeholder 2">
            <a:extLst>
              <a:ext uri="{FF2B5EF4-FFF2-40B4-BE49-F238E27FC236}">
                <a16:creationId xmlns:a16="http://schemas.microsoft.com/office/drawing/2014/main" id="{BE123B52-5CCF-4866-8DEA-8F99D9C304F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solidFill>
                  <a:srgbClr val="FF0000"/>
                </a:solidFill>
              </a:rPr>
              <a:t>4.1 </a:t>
            </a:r>
            <a:r>
              <a:rPr lang="en-IN" altLang="en-US"/>
              <a:t> List out all the programs you make during a day to make you happy. Find out if the happiness you derived from these programs is definite and continuous, or is it indefinite or short lived. Identify those programs that result in continuous happiness.</a:t>
            </a:r>
          </a:p>
          <a:p>
            <a:pPr marL="0" indent="0">
              <a:buFont typeface="Symbol" pitchFamily="18" charset="2"/>
              <a:buNone/>
            </a:pPr>
            <a:endParaRPr lang="en-IN" altLang="en-US"/>
          </a:p>
          <a:p>
            <a:pPr marL="0" indent="0">
              <a:buFont typeface="Symbol" pitchFamily="18" charset="2"/>
              <a:buNone/>
            </a:pPr>
            <a:r>
              <a:rPr lang="en-IN" altLang="en-US">
                <a:solidFill>
                  <a:srgbClr val="FF0000"/>
                </a:solidFill>
              </a:rPr>
              <a:t>4.2 </a:t>
            </a:r>
            <a:r>
              <a:rPr lang="en-IN" altLang="en-US"/>
              <a:t>Observe the frequency of the fluctuation (change) of your feelings between excitement and depression (feeling low) during the day. Find out the reason for these fluctuations. Write down your conclusion from this exercise</a:t>
            </a:r>
          </a:p>
        </p:txBody>
      </p:sp>
      <p:pic>
        <p:nvPicPr>
          <p:cNvPr id="14340" name="Picture 4">
            <a:extLst>
              <a:ext uri="{FF2B5EF4-FFF2-40B4-BE49-F238E27FC236}">
                <a16:creationId xmlns:a16="http://schemas.microsoft.com/office/drawing/2014/main" id="{297A1395-E793-4AEC-A1F2-71E1AF4F0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01988"/>
            <a:ext cx="657860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D7D55BA6-4D02-4B73-A150-7A017DE58DF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Home Assignment</a:t>
            </a:r>
          </a:p>
        </p:txBody>
      </p:sp>
      <p:sp>
        <p:nvSpPr>
          <p:cNvPr id="45059" name="Text Placeholder 2">
            <a:extLst>
              <a:ext uri="{FF2B5EF4-FFF2-40B4-BE49-F238E27FC236}">
                <a16:creationId xmlns:a16="http://schemas.microsoft.com/office/drawing/2014/main" id="{7DA5F845-32DD-4C65-9C9F-FF696E53E44A}"/>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marL="0" indent="0">
              <a:buFont typeface="Symbol" pitchFamily="18" charset="2"/>
              <a:buNone/>
              <a:defRPr/>
            </a:pPr>
            <a:r>
              <a:rPr altLang="en-US">
                <a:solidFill>
                  <a:srgbClr val="FF0000"/>
                </a:solidFill>
              </a:rPr>
              <a:t>4.3</a:t>
            </a:r>
            <a:r>
              <a:rPr altLang="en-US"/>
              <a:t> Take your list of aspirations and concerns. </a:t>
            </a:r>
          </a:p>
          <a:p>
            <a:pPr marL="0" indent="0">
              <a:buFont typeface="Symbol" pitchFamily="18" charset="2"/>
              <a:buNone/>
              <a:defRPr/>
            </a:pPr>
            <a:endParaRPr altLang="en-US"/>
          </a:p>
          <a:p>
            <a:pPr marL="0" indent="0">
              <a:buFont typeface="Symbol" pitchFamily="18" charset="2"/>
              <a:buNone/>
              <a:defRPr/>
            </a:pPr>
            <a:r>
              <a:rPr altLang="en-US"/>
              <a:t>Classify the aspirations into four categories:</a:t>
            </a:r>
          </a:p>
          <a:p>
            <a:pPr marL="685800" lvl="1" indent="-457200">
              <a:buFont typeface="Calibri" panose="020F0502020204030204" pitchFamily="34" charset="0"/>
              <a:buAutoNum type="arabicPeriod"/>
              <a:defRPr/>
            </a:pPr>
            <a:r>
              <a:rPr altLang="en-US">
                <a:highlight>
                  <a:srgbClr val="FFFF00"/>
                </a:highlight>
              </a:rPr>
              <a:t>Aspirations at the individual level. 	</a:t>
            </a:r>
            <a:r>
              <a:rPr lang="en-IN" altLang="en-US">
                <a:highlight>
                  <a:srgbClr val="FFFF00"/>
                </a:highlight>
              </a:rPr>
              <a:t>e.g., </a:t>
            </a:r>
            <a:r>
              <a:rPr altLang="en-US">
                <a:highlight>
                  <a:srgbClr val="FFFF00"/>
                </a:highlight>
              </a:rPr>
              <a:t>you aspire to be happy within, to be healthy</a:t>
            </a:r>
          </a:p>
          <a:p>
            <a:pPr marL="685800" lvl="1" indent="-457200">
              <a:buFont typeface="Calibri" panose="020F0502020204030204" pitchFamily="34" charset="0"/>
              <a:buAutoNum type="arabicPeriod"/>
              <a:defRPr/>
            </a:pPr>
            <a:r>
              <a:rPr altLang="en-US"/>
              <a:t>Aspirations at the level of family. 	</a:t>
            </a:r>
            <a:r>
              <a:rPr lang="en-IN" altLang="en-US"/>
              <a:t>e.g., </a:t>
            </a:r>
            <a:r>
              <a:rPr altLang="en-US"/>
              <a:t>you aspire to be comfortable with everyone in your family and you want them to be assured of you</a:t>
            </a:r>
          </a:p>
          <a:p>
            <a:pPr marL="685800" lvl="1" indent="-457200">
              <a:buFont typeface="Calibri" panose="020F0502020204030204" pitchFamily="34" charset="0"/>
              <a:buAutoNum type="arabicPeriod"/>
              <a:defRPr/>
            </a:pPr>
            <a:r>
              <a:rPr altLang="en-US"/>
              <a:t>Aspirations at the level of society. 	</a:t>
            </a:r>
            <a:r>
              <a:rPr lang="en-IN" altLang="en-US"/>
              <a:t>e.g., </a:t>
            </a:r>
            <a:r>
              <a:rPr altLang="en-US"/>
              <a:t>You aspire for a good job</a:t>
            </a:r>
          </a:p>
          <a:p>
            <a:pPr marL="685800" lvl="1" indent="-457200">
              <a:buFont typeface="Calibri" panose="020F0502020204030204" pitchFamily="34" charset="0"/>
              <a:buAutoNum type="arabicPeriod"/>
              <a:defRPr/>
            </a:pPr>
            <a:r>
              <a:rPr altLang="en-US"/>
              <a:t>Aspirations at the level of nature. 	</a:t>
            </a:r>
            <a:r>
              <a:rPr lang="en-IN" altLang="en-US"/>
              <a:t>e.g., </a:t>
            </a:r>
            <a:r>
              <a:rPr altLang="en-US"/>
              <a:t>You aspire for natural resources to be readily available</a:t>
            </a:r>
          </a:p>
          <a:p>
            <a:pPr marL="0" indent="0">
              <a:buFont typeface="Symbol" pitchFamily="18" charset="2"/>
              <a:buNone/>
              <a:defRPr/>
            </a:pPr>
            <a:endParaRPr altLang="en-US"/>
          </a:p>
          <a:p>
            <a:pPr marL="0" indent="0">
              <a:buFont typeface="Symbol" pitchFamily="18" charset="2"/>
              <a:buNone/>
              <a:defRPr/>
            </a:pPr>
            <a:r>
              <a:rPr altLang="en-US"/>
              <a:t>Classify the concerns also into these four categories:</a:t>
            </a:r>
          </a:p>
          <a:p>
            <a:pPr marL="685800" lvl="1" indent="-457200">
              <a:buFont typeface="Calibri" panose="020F0502020204030204" pitchFamily="34" charset="0"/>
              <a:buAutoNum type="arabicPeriod"/>
              <a:defRPr/>
            </a:pPr>
            <a:r>
              <a:rPr altLang="en-US">
                <a:highlight>
                  <a:srgbClr val="FFFF00"/>
                </a:highlight>
              </a:rPr>
              <a:t>Concerns at the individual level. 	</a:t>
            </a:r>
            <a:r>
              <a:rPr lang="en-IN" altLang="en-US">
                <a:highlight>
                  <a:srgbClr val="FFFF00"/>
                </a:highlight>
              </a:rPr>
              <a:t>e.g., </a:t>
            </a:r>
            <a:r>
              <a:rPr altLang="en-US">
                <a:highlight>
                  <a:srgbClr val="FFFF00"/>
                </a:highlight>
              </a:rPr>
              <a:t>you want to get rid of anger, tension, frustration and peer pressure</a:t>
            </a:r>
          </a:p>
          <a:p>
            <a:pPr marL="685800" lvl="1" indent="-457200">
              <a:buFont typeface="Calibri" panose="020F0502020204030204" pitchFamily="34" charset="0"/>
              <a:buAutoNum type="arabicPeriod"/>
              <a:defRPr/>
            </a:pPr>
            <a:r>
              <a:rPr altLang="en-US"/>
              <a:t>Concerns at the level of family. 	</a:t>
            </a:r>
            <a:r>
              <a:rPr lang="en-IN" altLang="en-US"/>
              <a:t>e.g., </a:t>
            </a:r>
            <a:r>
              <a:rPr altLang="en-US"/>
              <a:t>you want to overcome the pressure to conform to their norms</a:t>
            </a:r>
          </a:p>
          <a:p>
            <a:pPr marL="685800" lvl="1" indent="-457200">
              <a:buFont typeface="Calibri" panose="020F0502020204030204" pitchFamily="34" charset="0"/>
              <a:buAutoNum type="arabicPeriod"/>
              <a:defRPr/>
            </a:pPr>
            <a:r>
              <a:rPr altLang="en-US"/>
              <a:t>Concerns at the level of society. 	</a:t>
            </a:r>
            <a:r>
              <a:rPr lang="en-IN" altLang="en-US"/>
              <a:t>e.g., </a:t>
            </a:r>
            <a:r>
              <a:rPr altLang="en-US"/>
              <a:t>you wish that the domination, exploitation, differentiation and terrorism is resolved</a:t>
            </a:r>
          </a:p>
          <a:p>
            <a:pPr marL="685800" lvl="1" indent="-457200">
              <a:buFont typeface="Calibri" panose="020F0502020204030204" pitchFamily="34" charset="0"/>
              <a:buAutoNum type="arabicPeriod"/>
              <a:defRPr/>
            </a:pPr>
            <a:r>
              <a:rPr altLang="en-US"/>
              <a:t>Concerns at the level of nature. 	</a:t>
            </a:r>
            <a:r>
              <a:rPr lang="en-IN" altLang="en-US"/>
              <a:t>e.g., </a:t>
            </a:r>
            <a:r>
              <a:rPr altLang="en-US"/>
              <a:t>you’d like the pollution levels to reduce</a:t>
            </a:r>
          </a:p>
          <a:p>
            <a:pPr marL="0" indent="0">
              <a:buFont typeface="Symbol" pitchFamily="18" charset="2"/>
              <a:buNone/>
              <a:defRPr/>
            </a:pPr>
            <a:endParaRPr altLang="en-US"/>
          </a:p>
          <a:p>
            <a:pPr marL="0" indent="0">
              <a:buFont typeface="Symbol" pitchFamily="18" charset="2"/>
              <a:buNone/>
              <a:defRPr/>
            </a:pPr>
            <a:r>
              <a:rPr altLang="en-US"/>
              <a:t>In the next session, we will discuss the aspirations and concerns at the individual level.</a:t>
            </a:r>
          </a:p>
          <a:p>
            <a:pPr marL="0" indent="0">
              <a:buFont typeface="Symbol" pitchFamily="18" charset="2"/>
              <a:buNone/>
              <a:defRPr/>
            </a:pPr>
            <a:endParaRP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2A6E30-FF68-4C34-830A-897C7F067E7C}"/>
              </a:ext>
            </a:extLst>
          </p:cNvPr>
          <p:cNvSpPr>
            <a:spLocks noGrp="1"/>
          </p:cNvSpPr>
          <p:nvPr>
            <p:ph type="subTitle" idx="1"/>
          </p:nvPr>
        </p:nvSpPr>
        <p:spPr>
          <a:xfrm>
            <a:off x="609600" y="3900488"/>
            <a:ext cx="11049000" cy="369332"/>
          </a:xfrm>
        </p:spPr>
        <p:txBody>
          <a:bodyPr/>
          <a:lstStyle/>
          <a:p>
            <a:pPr algn="ctr"/>
            <a:r>
              <a:rPr lang="en-US"/>
              <a:t>Distinguishing between the needs of Self and Body</a:t>
            </a:r>
          </a:p>
        </p:txBody>
      </p:sp>
      <p:sp>
        <p:nvSpPr>
          <p:cNvPr id="16386" name="Title 10">
            <a:extLst>
              <a:ext uri="{FF2B5EF4-FFF2-40B4-BE49-F238E27FC236}">
                <a16:creationId xmlns:a16="http://schemas.microsoft.com/office/drawing/2014/main" id="{D757D843-A8AD-44FC-B873-302209FD1DD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5</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Fulfilment of Aspirations</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at the Individual level</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a16="http://schemas.microsoft.com/office/drawing/2014/main" id="{D565763E-BF44-46C9-9EE0-BFE630C7B2BB}"/>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Understanding Human Being</a:t>
            </a:r>
            <a:endParaRPr lang="en-US" altLang="en-US"/>
          </a:p>
        </p:txBody>
      </p:sp>
      <p:sp>
        <p:nvSpPr>
          <p:cNvPr id="18435" name="Text Placeholder 5">
            <a:extLst>
              <a:ext uri="{FF2B5EF4-FFF2-40B4-BE49-F238E27FC236}">
                <a16:creationId xmlns:a16="http://schemas.microsoft.com/office/drawing/2014/main" id="{75A75CCA-D56F-4208-A986-1AB9C2B2FF35}"/>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a:t>For fulfilment of our </a:t>
            </a:r>
            <a:r>
              <a:rPr lang="en-GB" altLang="en-US"/>
              <a:t>aspirations and resolution of concerns at the Individual level, we need to understand the individual, i.e., human being</a:t>
            </a:r>
          </a:p>
          <a:p>
            <a:pPr marL="0" indent="0">
              <a:buFont typeface="Symbol" pitchFamily="18" charset="2"/>
              <a:buNone/>
              <a:defRPr/>
            </a:pPr>
            <a:endParaRPr lang="en-GB" altLang="en-US"/>
          </a:p>
          <a:p>
            <a:pPr marL="0" indent="0">
              <a:buFont typeface="Symbol" pitchFamily="18" charset="2"/>
              <a:buNone/>
              <a:defRPr/>
            </a:pPr>
            <a:r>
              <a:rPr lang="en-GB" altLang="en-US"/>
              <a:t>When we understand ourselves, we are able to make out our needs clearly</a:t>
            </a:r>
          </a:p>
          <a:p>
            <a:pPr marL="0" indent="0">
              <a:buFont typeface="Symbol" pitchFamily="18" charset="2"/>
              <a:buNone/>
              <a:defRPr/>
            </a:pPr>
            <a:r>
              <a:rPr lang="en-GB" altLang="en-US"/>
              <a:t>And the definite program to fulfil our needs</a:t>
            </a:r>
          </a:p>
          <a:p>
            <a:pPr marL="0" indent="0">
              <a:buFont typeface="Symbol" pitchFamily="18" charset="2"/>
              <a:buNone/>
              <a:defRPr/>
            </a:pPr>
            <a:endParaRPr lang="en-GB" altLang="en-US"/>
          </a:p>
          <a:p>
            <a:pPr marL="0" indent="0">
              <a:buFont typeface="Symbol" pitchFamily="18" charset="2"/>
              <a:buNone/>
              <a:defRPr/>
            </a:pPr>
            <a:r>
              <a:rPr lang="en-IN" altLang="en-US"/>
              <a:t>Is human being merely the body or something more than that?</a:t>
            </a:r>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endParaRPr lang="en-IN" altLang="en-US"/>
          </a:p>
          <a:p>
            <a:pPr marL="0" indent="0">
              <a:buFont typeface="Symbol" pitchFamily="18" charset="2"/>
              <a:buNone/>
              <a:defRPr/>
            </a:pPr>
            <a:r>
              <a:rPr lang="en-IN" altLang="en-US"/>
              <a:t>When we explore, we will see that there are two realities, the self and the body</a:t>
            </a:r>
          </a:p>
          <a:p>
            <a:pPr marL="0" indent="0">
              <a:buFont typeface="Symbol" pitchFamily="18" charset="2"/>
              <a:buNone/>
              <a:defRPr/>
            </a:pPr>
            <a:endParaRPr lang="en-IN" altLang="en-US"/>
          </a:p>
          <a:p>
            <a:pPr marL="0" indent="0">
              <a:buFont typeface="Symbol" pitchFamily="18" charset="2"/>
              <a:buNone/>
              <a:defRPr/>
            </a:pPr>
            <a:r>
              <a:rPr lang="en-IN" altLang="en-US"/>
              <a:t>Let us try to understand them clearly</a:t>
            </a:r>
          </a:p>
        </p:txBody>
      </p:sp>
      <p:pic>
        <p:nvPicPr>
          <p:cNvPr id="18436" name="Picture 4">
            <a:extLst>
              <a:ext uri="{FF2B5EF4-FFF2-40B4-BE49-F238E27FC236}">
                <a16:creationId xmlns:a16="http://schemas.microsoft.com/office/drawing/2014/main" id="{8CCE5642-7CBA-44F7-8ED3-691939DC0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03" t="23537" r="20900" b="12950"/>
          <a:stretch>
            <a:fillRect/>
          </a:stretch>
        </p:blipFill>
        <p:spPr bwMode="auto">
          <a:xfrm>
            <a:off x="11049000" y="288925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Placeholder 6">
            <a:extLst>
              <a:ext uri="{FF2B5EF4-FFF2-40B4-BE49-F238E27FC236}">
                <a16:creationId xmlns:a16="http://schemas.microsoft.com/office/drawing/2014/main" id="{B92C90FA-70F0-4DC8-A337-2E0F685FC82C}"/>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endParaRPr lang="en-US" altLang="en-US" sz="2200" b="0"/>
          </a:p>
          <a:p>
            <a:pPr>
              <a:buFont typeface="Symbol" panose="05050102010706020507" pitchFamily="18" charset="2"/>
              <a:buNone/>
            </a:pPr>
            <a:endParaRPr lang="en-US" altLang="en-US" sz="2200" b="0"/>
          </a:p>
          <a:p>
            <a:pPr>
              <a:buFont typeface="Symbol" panose="05050102010706020507" pitchFamily="18" charset="2"/>
              <a:buNone/>
            </a:pPr>
            <a:r>
              <a:rPr lang="en-US" altLang="en-US" sz="2200" b="0"/>
              <a:t>Who needs food?</a:t>
            </a:r>
          </a:p>
          <a:p>
            <a:pPr>
              <a:buFont typeface="Symbol" panose="05050102010706020507" pitchFamily="18" charset="2"/>
              <a:buNone/>
            </a:pPr>
            <a:endParaRPr lang="en-US" altLang="en-US" sz="2200" b="0"/>
          </a:p>
          <a:p>
            <a:pPr>
              <a:buFont typeface="Symbol" panose="05050102010706020507" pitchFamily="18" charset="2"/>
              <a:buNone/>
            </a:pPr>
            <a:r>
              <a:rPr lang="en-US" altLang="en-US" sz="2200" b="0"/>
              <a:t>Who needs respect?</a:t>
            </a:r>
          </a:p>
          <a:p>
            <a:pPr>
              <a:buFont typeface="Symbol" panose="05050102010706020507" pitchFamily="18" charset="2"/>
              <a:buNone/>
            </a:pPr>
            <a:endParaRPr lang="en-US" altLang="en-US" sz="2200" b="0"/>
          </a:p>
          <a:p>
            <a:pPr>
              <a:buFont typeface="Symbol" panose="05050102010706020507" pitchFamily="18" charset="2"/>
              <a:buNone/>
            </a:pPr>
            <a:r>
              <a:rPr lang="en-US" altLang="en-US" sz="2200" b="0"/>
              <a:t>Who needs clothes?</a:t>
            </a:r>
          </a:p>
          <a:p>
            <a:pPr>
              <a:buFont typeface="Symbol" panose="05050102010706020507" pitchFamily="18" charset="2"/>
              <a:buNone/>
            </a:pPr>
            <a:endParaRPr lang="en-US" altLang="en-US" sz="2200" b="0"/>
          </a:p>
          <a:p>
            <a:pPr>
              <a:buFont typeface="Symbol" panose="05050102010706020507" pitchFamily="18" charset="2"/>
              <a:buNone/>
            </a:pPr>
            <a:r>
              <a:rPr lang="en-US" altLang="en-US" sz="2200" b="0"/>
              <a:t>Who feels happy or sad?</a:t>
            </a:r>
          </a:p>
        </p:txBody>
      </p:sp>
      <p:graphicFrame>
        <p:nvGraphicFramePr>
          <p:cNvPr id="3" name="Table 2">
            <a:extLst>
              <a:ext uri="{FF2B5EF4-FFF2-40B4-BE49-F238E27FC236}">
                <a16:creationId xmlns:a16="http://schemas.microsoft.com/office/drawing/2014/main" id="{B6D62304-7A82-4935-A148-00B08C6B50B1}"/>
              </a:ext>
            </a:extLst>
          </p:cNvPr>
          <p:cNvGraphicFramePr>
            <a:graphicFrameLocks noGrp="1"/>
          </p:cNvGraphicFramePr>
          <p:nvPr/>
        </p:nvGraphicFramePr>
        <p:xfrm>
          <a:off x="1524000" y="0"/>
          <a:ext cx="9144000" cy="768350"/>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bl>
          </a:graphicData>
        </a:graphic>
      </p:graphicFrame>
      <p:grpSp>
        <p:nvGrpSpPr>
          <p:cNvPr id="5" name="Group 4">
            <a:extLst>
              <a:ext uri="{FF2B5EF4-FFF2-40B4-BE49-F238E27FC236}">
                <a16:creationId xmlns:a16="http://schemas.microsoft.com/office/drawing/2014/main" id="{3A37652B-2410-44F3-BB8D-41D6CC183B11}"/>
              </a:ext>
            </a:extLst>
          </p:cNvPr>
          <p:cNvGrpSpPr>
            <a:grpSpLocks/>
          </p:cNvGrpSpPr>
          <p:nvPr/>
        </p:nvGrpSpPr>
        <p:grpSpPr bwMode="auto">
          <a:xfrm>
            <a:off x="5638800" y="0"/>
            <a:ext cx="2743200" cy="830263"/>
            <a:chOff x="5638800" y="0"/>
            <a:chExt cx="2743200" cy="830263"/>
          </a:xfrm>
        </p:grpSpPr>
        <p:sp>
          <p:nvSpPr>
            <p:cNvPr id="19468" name="Rectangle 8">
              <a:extLst>
                <a:ext uri="{FF2B5EF4-FFF2-40B4-BE49-F238E27FC236}">
                  <a16:creationId xmlns:a16="http://schemas.microsoft.com/office/drawing/2014/main" id="{769DC82D-B543-4E5F-85DD-6EF9EEC72A31}"/>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6972E600-D39B-4AEC-A86E-6E8B3B403253}"/>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6EAB060-C95A-4593-A5C6-E558BC440BD3}"/>
              </a:ext>
            </a:extLst>
          </p:cNvPr>
          <p:cNvSpPr txBox="1">
            <a:spLocks noChangeArrowheads="1"/>
          </p:cNvSpPr>
          <p:nvPr/>
        </p:nvSpPr>
        <p:spPr bwMode="auto">
          <a:xfrm>
            <a:off x="8337550" y="-34925"/>
            <a:ext cx="1122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cs typeface="Times New Roman" panose="02020603050405020304" pitchFamily="18" charset="0"/>
              </a:rPr>
              <a:t>Body</a:t>
            </a:r>
          </a:p>
          <a:p>
            <a:pPr algn="ctr"/>
            <a:r>
              <a:rPr lang="hi-IN" altLang="en-US" sz="2000">
                <a:solidFill>
                  <a:srgbClr val="002060"/>
                </a:solidFill>
                <a:cs typeface="Times New Roman" panose="02020603050405020304" pitchFamily="18" charset="0"/>
              </a:rPr>
              <a:t>शरीर</a:t>
            </a:r>
            <a:endParaRPr lang="en-US" altLang="en-US" sz="2000">
              <a:solidFill>
                <a:srgbClr val="002060"/>
              </a:solidFill>
              <a:cs typeface="Times New Roman" panose="02020603050405020304" pitchFamily="18" charset="0"/>
            </a:endParaRPr>
          </a:p>
        </p:txBody>
      </p:sp>
      <p:sp>
        <p:nvSpPr>
          <p:cNvPr id="9" name="TextBox 8">
            <a:extLst>
              <a:ext uri="{FF2B5EF4-FFF2-40B4-BE49-F238E27FC236}">
                <a16:creationId xmlns:a16="http://schemas.microsoft.com/office/drawing/2014/main" id="{A849D411-96E7-46F4-8790-5AB7DF1C013C}"/>
              </a:ext>
            </a:extLst>
          </p:cNvPr>
          <p:cNvSpPr txBox="1">
            <a:spLocks noChangeArrowheads="1"/>
          </p:cNvSpPr>
          <p:nvPr/>
        </p:nvSpPr>
        <p:spPr bwMode="auto">
          <a:xfrm>
            <a:off x="4516438" y="-34925"/>
            <a:ext cx="11223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cs typeface="Times New Roman" panose="02020603050405020304" pitchFamily="18" charset="0"/>
              </a:rPr>
              <a:t>Self (I)</a:t>
            </a:r>
            <a:endParaRPr lang="hi-IN" altLang="en-US" sz="2000" b="1">
              <a:cs typeface="Times New Roman" panose="02020603050405020304" pitchFamily="18" charset="0"/>
            </a:endParaRPr>
          </a:p>
          <a:p>
            <a:pPr algn="ctr"/>
            <a:r>
              <a:rPr lang="hi-IN" altLang="en-US" sz="2000">
                <a:solidFill>
                  <a:srgbClr val="002060"/>
                </a:solidFill>
                <a:cs typeface="Times New Roman" panose="02020603050405020304" pitchFamily="18" charset="0"/>
              </a:rPr>
              <a:t>मैं</a:t>
            </a:r>
            <a:endParaRPr lang="en-US" altLang="en-US" sz="2000">
              <a:solidFill>
                <a:srgbClr val="002060"/>
              </a:solidFill>
              <a:cs typeface="Times New Roman" panose="02020603050405020304" pitchFamily="18" charset="0"/>
            </a:endParaRPr>
          </a:p>
        </p:txBody>
      </p:sp>
      <p:pic>
        <p:nvPicPr>
          <p:cNvPr id="12" name="Picture 4">
            <a:extLst>
              <a:ext uri="{FF2B5EF4-FFF2-40B4-BE49-F238E27FC236}">
                <a16:creationId xmlns:a16="http://schemas.microsoft.com/office/drawing/2014/main" id="{6977D3AF-F3FF-4F08-B779-D5826E1D1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04563" y="12954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B5F734-951C-46F4-AD96-C3DE9BB79498}"/>
              </a:ext>
            </a:extLst>
          </p:cNvPr>
          <p:cNvSpPr>
            <a:spLocks noGrp="1"/>
          </p:cNvSpPr>
          <p:nvPr>
            <p:ph type="body" sz="quarter" idx="4294967295"/>
          </p:nvPr>
        </p:nvSpPr>
        <p:spPr bwMode="auto">
          <a:xfrm>
            <a:off x="0" y="609600"/>
            <a:ext cx="12192000" cy="5943600"/>
          </a:xfrm>
          <a:prstGeom prst="rect">
            <a:avLst/>
          </a:prstGeom>
        </p:spPr>
        <p:txBody>
          <a:bodyPr>
            <a:normAutofit fontScale="92500" lnSpcReduction="20000"/>
          </a:bodyPr>
          <a:lstStyle/>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dirty="0"/>
          </a:p>
          <a:p>
            <a:pPr>
              <a:buFont typeface="Symbol" pitchFamily="18" charset="2"/>
              <a:buNone/>
              <a:defRPr/>
            </a:pPr>
            <a:endParaRPr altLang="en-US" sz="1700" dirty="0"/>
          </a:p>
          <a:p>
            <a:pPr>
              <a:buFont typeface="Symbol" pitchFamily="18" charset="2"/>
              <a:buNone/>
              <a:defRPr/>
            </a:pPr>
            <a:r>
              <a:rPr altLang="en-US" sz="1700" dirty="0"/>
              <a:t>Are these needs of different types or of same type?</a:t>
            </a:r>
          </a:p>
          <a:p>
            <a:pPr>
              <a:buFont typeface="Symbol" pitchFamily="18" charset="2"/>
              <a:buNone/>
              <a:defRPr/>
            </a:pPr>
            <a:endParaRPr altLang="en-US" sz="1700" dirty="0"/>
          </a:p>
          <a:p>
            <a:pPr>
              <a:buFont typeface="Symbol" pitchFamily="18" charset="2"/>
              <a:buNone/>
              <a:defRPr/>
            </a:pPr>
            <a:r>
              <a:rPr altLang="en-US" sz="1700" dirty="0"/>
              <a:t>Are both types of needs important / Do we want fulfillment of both types of needs?</a:t>
            </a:r>
          </a:p>
          <a:p>
            <a:pPr>
              <a:buFont typeface="Symbol" pitchFamily="18" charset="2"/>
              <a:buNone/>
              <a:defRPr/>
            </a:pPr>
            <a:endParaRPr altLang="en-US" sz="1700" dirty="0"/>
          </a:p>
          <a:p>
            <a:pPr>
              <a:buFont typeface="Symbol" pitchFamily="18" charset="2"/>
              <a:buNone/>
              <a:defRPr/>
            </a:pPr>
            <a:r>
              <a:rPr altLang="en-US" sz="1700" dirty="0"/>
              <a:t>Are we working to fulfill both types of needs?</a:t>
            </a:r>
          </a:p>
          <a:p>
            <a:pPr>
              <a:buFont typeface="Symbol" pitchFamily="18" charset="2"/>
              <a:buNone/>
              <a:defRPr/>
            </a:pPr>
            <a:endParaRPr altLang="en-US" sz="1700" dirty="0"/>
          </a:p>
          <a:p>
            <a:pPr>
              <a:buFont typeface="Symbol" pitchFamily="18" charset="2"/>
              <a:buNone/>
              <a:defRPr/>
            </a:pPr>
            <a:r>
              <a:rPr altLang="en-US" sz="1700" dirty="0"/>
              <a:t>What is the priority between the needs of the Self (I)  &amp; the needs of the Body?</a:t>
            </a:r>
          </a:p>
        </p:txBody>
      </p:sp>
      <p:graphicFrame>
        <p:nvGraphicFramePr>
          <p:cNvPr id="3" name="Table 2">
            <a:extLst>
              <a:ext uri="{FF2B5EF4-FFF2-40B4-BE49-F238E27FC236}">
                <a16:creationId xmlns:a16="http://schemas.microsoft.com/office/drawing/2014/main" id="{6D358843-6009-4F8F-A317-E8845EB298B8}"/>
              </a:ext>
            </a:extLst>
          </p:cNvPr>
          <p:cNvGraphicFramePr>
            <a:graphicFrameLocks noGrp="1"/>
          </p:cNvGraphicFramePr>
          <p:nvPr/>
        </p:nvGraphicFramePr>
        <p:xfrm>
          <a:off x="1524000" y="0"/>
          <a:ext cx="9144000" cy="2922588"/>
        </p:xfrm>
        <a:graphic>
          <a:graphicData uri="http://schemas.openxmlformats.org/drawingml/2006/table">
            <a:tbl>
              <a:tblPr/>
              <a:tblGrid>
                <a:gridCol w="1939556">
                  <a:extLst>
                    <a:ext uri="{9D8B030D-6E8A-4147-A177-3AD203B41FA5}">
                      <a16:colId xmlns:a16="http://schemas.microsoft.com/office/drawing/2014/main" val="20000"/>
                    </a:ext>
                  </a:extLst>
                </a:gridCol>
                <a:gridCol w="3552029">
                  <a:extLst>
                    <a:ext uri="{9D8B030D-6E8A-4147-A177-3AD203B41FA5}">
                      <a16:colId xmlns:a16="http://schemas.microsoft.com/office/drawing/2014/main" val="20001"/>
                    </a:ext>
                  </a:extLst>
                </a:gridCol>
                <a:gridCol w="3652415">
                  <a:extLst>
                    <a:ext uri="{9D8B030D-6E8A-4147-A177-3AD203B41FA5}">
                      <a16:colId xmlns:a16="http://schemas.microsoft.com/office/drawing/2014/main" val="20002"/>
                    </a:ext>
                  </a:extLst>
                </a:gridCol>
              </a:tblGrid>
              <a:tr h="768350">
                <a:tc>
                  <a:txBody>
                    <a:bodyPr/>
                    <a:lstStyle/>
                    <a:p>
                      <a:pPr marL="0" marR="0" algn="ctr">
                        <a:spcBef>
                          <a:spcPts val="0"/>
                        </a:spcBef>
                        <a:spcAft>
                          <a:spcPts val="0"/>
                        </a:spcAft>
                      </a:pPr>
                      <a:r>
                        <a:rPr lang="en-US" sz="2000" dirty="0">
                          <a:solidFill>
                            <a:srgbClr val="993300"/>
                          </a:solidFill>
                          <a:latin typeface="Arial"/>
                          <a:ea typeface="Times New Roman"/>
                          <a:cs typeface="Times New Roman"/>
                        </a:rPr>
                        <a:t> </a:t>
                      </a:r>
                      <a:r>
                        <a:rPr lang="en-US" sz="2000" b="1" dirty="0">
                          <a:latin typeface="Arial"/>
                          <a:ea typeface="Times New Roman"/>
                          <a:cs typeface="Times New Roman"/>
                        </a:rPr>
                        <a:t>Human Being</a:t>
                      </a:r>
                      <a:endParaRPr lang="en-US" sz="1400" dirty="0">
                        <a:latin typeface="Times New Roman"/>
                        <a:ea typeface="Times New Roman"/>
                        <a:cs typeface="Times New Roman"/>
                      </a:endParaRPr>
                    </a:p>
                    <a:p>
                      <a:pPr marL="0" marR="0" algn="ctr">
                        <a:spcBef>
                          <a:spcPts val="0"/>
                        </a:spcBef>
                        <a:spcAft>
                          <a:spcPts val="0"/>
                        </a:spcAft>
                      </a:pPr>
                      <a:r>
                        <a:rPr lang="en-US" sz="2800" b="1" kern="1200" dirty="0" err="1">
                          <a:solidFill>
                            <a:srgbClr val="002060"/>
                          </a:solidFill>
                          <a:latin typeface="Kruti Dev 010"/>
                          <a:ea typeface="Times New Roman"/>
                          <a:cs typeface="Arial"/>
                        </a:rPr>
                        <a:t>Ekkuo</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Self (I)</a:t>
                      </a:r>
                    </a:p>
                    <a:p>
                      <a:pPr marL="0" marR="0" algn="ctr">
                        <a:spcBef>
                          <a:spcPts val="0"/>
                        </a:spcBef>
                        <a:spcAft>
                          <a:spcPts val="0"/>
                        </a:spcAft>
                      </a:pPr>
                      <a:r>
                        <a:rPr lang="en-US" sz="2800" b="1" kern="1200" dirty="0" err="1">
                          <a:solidFill>
                            <a:srgbClr val="002060"/>
                          </a:solidFill>
                          <a:latin typeface="Kruti Dev 010"/>
                          <a:ea typeface="Times New Roman"/>
                          <a:cs typeface="Arial"/>
                        </a:rPr>
                        <a:t>eSa</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2000" b="1" dirty="0">
                          <a:latin typeface="Arial"/>
                          <a:ea typeface="Times New Roman"/>
                          <a:cs typeface="Times New Roman"/>
                        </a:rPr>
                        <a:t>Body</a:t>
                      </a:r>
                      <a:endParaRPr lang="en-US" sz="1400" dirty="0">
                        <a:latin typeface="Times New Roman"/>
                        <a:ea typeface="Times New Roman"/>
                        <a:cs typeface="Times New Roman"/>
                      </a:endParaRPr>
                    </a:p>
                    <a:p>
                      <a:pPr marL="0" marR="0" algn="ctr">
                        <a:spcBef>
                          <a:spcPts val="0"/>
                        </a:spcBef>
                        <a:spcAft>
                          <a:spcPts val="0"/>
                        </a:spcAft>
                      </a:pPr>
                      <a:r>
                        <a:rPr lang="en-US" sz="2800" b="1" kern="1200" dirty="0">
                          <a:solidFill>
                            <a:srgbClr val="002060"/>
                          </a:solidFill>
                          <a:latin typeface="Kruti Dev 010"/>
                          <a:ea typeface="Times New Roman"/>
                          <a:cs typeface="Arial"/>
                        </a:rPr>
                        <a:t>“</a:t>
                      </a:r>
                      <a:r>
                        <a:rPr lang="en-US" sz="2800" b="1" kern="1200" dirty="0" err="1">
                          <a:solidFill>
                            <a:srgbClr val="002060"/>
                          </a:solidFill>
                          <a:latin typeface="Kruti Dev 010"/>
                          <a:ea typeface="Times New Roman"/>
                          <a:cs typeface="Arial"/>
                        </a:rPr>
                        <a:t>kjhj</a:t>
                      </a:r>
                      <a:endParaRPr lang="en-US" sz="1800" dirty="0">
                        <a:latin typeface="Times New Roman"/>
                        <a:ea typeface="Times New Roman"/>
                        <a:cs typeface="Times New Roman"/>
                      </a:endParaRPr>
                    </a:p>
                  </a:txBody>
                  <a:tcPr marL="56795" marR="56795" marT="0" marB="0">
                    <a:lnL>
                      <a:noFill/>
                    </a:lnL>
                    <a:lnR>
                      <a:noFill/>
                    </a:lnR>
                    <a:lnT>
                      <a:noFill/>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616110">
                <a:tc>
                  <a:txBody>
                    <a:bodyPr/>
                    <a:lstStyle/>
                    <a:p>
                      <a:pPr marL="0" marR="0" algn="l">
                        <a:spcBef>
                          <a:spcPts val="0"/>
                        </a:spcBef>
                        <a:spcAft>
                          <a:spcPts val="0"/>
                        </a:spcAft>
                      </a:pPr>
                      <a:r>
                        <a:rPr lang="en-US" sz="2000" b="1" dirty="0">
                          <a:latin typeface="Arial"/>
                          <a:ea typeface="Times New Roman"/>
                          <a:cs typeface="Times New Roman"/>
                        </a:rPr>
                        <a:t>Need</a:t>
                      </a:r>
                      <a:endParaRPr lang="en-US" sz="1400" b="1" dirty="0">
                        <a:latin typeface="Times New Roman"/>
                        <a:ea typeface="Times New Roman"/>
                        <a:cs typeface="Times New Roman"/>
                      </a:endParaRPr>
                    </a:p>
                    <a:p>
                      <a:pPr marL="0" marR="0" algn="l">
                        <a:spcBef>
                          <a:spcPts val="0"/>
                        </a:spcBef>
                        <a:spcAft>
                          <a:spcPts val="0"/>
                        </a:spcAft>
                      </a:pPr>
                      <a:r>
                        <a:rPr lang="en-US" sz="2000" b="1" kern="1200" dirty="0" err="1">
                          <a:solidFill>
                            <a:srgbClr val="002060"/>
                          </a:solidFill>
                          <a:latin typeface="Kruti Dev 010"/>
                          <a:ea typeface="Times New Roman"/>
                          <a:cs typeface="Arial"/>
                        </a:rPr>
                        <a:t>vko';drk</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Happiness (e.g. Respect)</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lq</a:t>
                      </a:r>
                      <a:r>
                        <a:rPr lang="en-US" sz="2000" b="1" kern="1200" dirty="0">
                          <a:solidFill>
                            <a:schemeClr val="bg1"/>
                          </a:solidFill>
                          <a:latin typeface="Kruti Dev 010"/>
                          <a:ea typeface="Times New Roman"/>
                          <a:cs typeface="Arial"/>
                        </a:rPr>
                        <a:t>[k ¼tSls </a:t>
                      </a:r>
                      <a:r>
                        <a:rPr lang="fr-FR" sz="2000" b="1" kern="1200" dirty="0" err="1">
                          <a:solidFill>
                            <a:schemeClr val="bg1"/>
                          </a:solidFill>
                          <a:latin typeface="Kruti Dev 010"/>
                          <a:ea typeface="Times New Roman"/>
                          <a:cs typeface="Arial"/>
                        </a:rPr>
                        <a:t>lEeku</a:t>
                      </a:r>
                      <a:r>
                        <a:rPr lang="en-US" sz="2000" b="1" kern="1200" dirty="0">
                          <a:solidFill>
                            <a:schemeClr val="bg1"/>
                          </a:solidFill>
                          <a:latin typeface="Kruti Dev 010"/>
                          <a:ea typeface="Times New Roman"/>
                          <a:cs typeface="Arial"/>
                        </a:rPr>
                        <a:t>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Physical Facility (e.g. Food)</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lqfo</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kk</a:t>
                      </a:r>
                      <a:r>
                        <a:rPr lang="en-US" sz="2000" b="1" kern="1200" dirty="0">
                          <a:solidFill>
                            <a:srgbClr val="002060"/>
                          </a:solidFill>
                          <a:latin typeface="Kruti Dev 010"/>
                          <a:ea typeface="Times New Roman"/>
                          <a:cs typeface="Arial"/>
                        </a:rPr>
                        <a:t> ¼tSls Hkkstu½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616110">
                <a:tc>
                  <a:txBody>
                    <a:bodyPr/>
                    <a:lstStyle/>
                    <a:p>
                      <a:pPr marL="457200" marR="0" lvl="1" algn="l">
                        <a:spcBef>
                          <a:spcPts val="0"/>
                        </a:spcBef>
                        <a:spcAft>
                          <a:spcPts val="0"/>
                        </a:spcAft>
                      </a:pPr>
                      <a:r>
                        <a:rPr lang="en-US" sz="2000" b="1" dirty="0">
                          <a:latin typeface="Arial"/>
                          <a:ea typeface="Times New Roman"/>
                          <a:cs typeface="Times New Roman"/>
                        </a:rPr>
                        <a:t>In Time</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dky</a:t>
                      </a:r>
                      <a:r>
                        <a:rPr lang="en-US" sz="2000" b="1" kern="1200" dirty="0">
                          <a:solidFill>
                            <a:srgbClr val="002060"/>
                          </a:solidFill>
                          <a:latin typeface="Kruti Dev 010"/>
                          <a:ea typeface="Times New Roman"/>
                          <a:cs typeface="Arial"/>
                        </a:rPr>
                        <a:t>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Continuous</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fujUrj</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Temporary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lkef;d</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922018">
                <a:tc>
                  <a:txBody>
                    <a:bodyPr/>
                    <a:lstStyle/>
                    <a:p>
                      <a:pPr marL="457200" marR="0" lvl="1" algn="l">
                        <a:spcBef>
                          <a:spcPts val="0"/>
                        </a:spcBef>
                        <a:spcAft>
                          <a:spcPts val="0"/>
                        </a:spcAft>
                      </a:pPr>
                      <a:r>
                        <a:rPr lang="en-US" sz="2000" b="1" dirty="0">
                          <a:latin typeface="Arial"/>
                          <a:ea typeface="Times New Roman"/>
                          <a:cs typeface="Times New Roman"/>
                        </a:rPr>
                        <a:t>In Quantity</a:t>
                      </a:r>
                      <a:endParaRPr lang="en-US" sz="1400" b="1" dirty="0">
                        <a:latin typeface="Times New Roman"/>
                        <a:ea typeface="Times New Roman"/>
                        <a:cs typeface="Times New Roman"/>
                      </a:endParaRPr>
                    </a:p>
                    <a:p>
                      <a:pPr marL="457200" marR="0" lvl="1" algn="l">
                        <a:spcBef>
                          <a:spcPts val="0"/>
                        </a:spcBef>
                        <a:spcAft>
                          <a:spcPts val="0"/>
                        </a:spcAft>
                      </a:pP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a:t>
                      </a:r>
                      <a:r>
                        <a:rPr lang="en-US" sz="2000" b="1" kern="1200" dirty="0" err="1">
                          <a:solidFill>
                            <a:srgbClr val="002060"/>
                          </a:solidFill>
                          <a:latin typeface="Kruti Dev 010"/>
                          <a:ea typeface="Times New Roman"/>
                          <a:cs typeface="Arial"/>
                        </a:rPr>
                        <a:t>esa</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1"/>
                          </a:solidFill>
                          <a:latin typeface="Arial"/>
                          <a:ea typeface="Times New Roman"/>
                          <a:cs typeface="Times New Roman"/>
                        </a:rPr>
                        <a:t>Qualitative (is Feeling)</a:t>
                      </a:r>
                      <a:endParaRPr lang="en-US" sz="1400" b="1" dirty="0">
                        <a:solidFill>
                          <a:schemeClr val="bg1"/>
                        </a:solidFill>
                        <a:latin typeface="Times New Roman"/>
                        <a:ea typeface="Times New Roman"/>
                        <a:cs typeface="Times New Roman"/>
                      </a:endParaRPr>
                    </a:p>
                    <a:p>
                      <a:pPr marL="0" marR="0">
                        <a:spcBef>
                          <a:spcPts val="0"/>
                        </a:spcBef>
                        <a:spcAft>
                          <a:spcPts val="0"/>
                        </a:spcAft>
                      </a:pPr>
                      <a:r>
                        <a:rPr lang="en-US" sz="2000" b="1" kern="1200" dirty="0" err="1">
                          <a:solidFill>
                            <a:schemeClr val="bg1"/>
                          </a:solidFill>
                          <a:latin typeface="Kruti Dev 010"/>
                          <a:ea typeface="Times New Roman"/>
                          <a:cs typeface="Arial"/>
                        </a:rPr>
                        <a:t>xq.kkRed</a:t>
                      </a:r>
                      <a:r>
                        <a:rPr lang="en-US" sz="2000" b="1" kern="1200" dirty="0">
                          <a:solidFill>
                            <a:schemeClr val="bg1"/>
                          </a:solidFill>
                          <a:latin typeface="Kruti Dev 010"/>
                          <a:ea typeface="Times New Roman"/>
                          <a:cs typeface="Arial"/>
                        </a:rPr>
                        <a:t> ¼Hkko gS½</a:t>
                      </a:r>
                      <a:endParaRPr lang="en-US" sz="1400" b="1" dirty="0">
                        <a:solidFill>
                          <a:schemeClr val="bg1"/>
                        </a:solidFill>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800080"/>
                    </a:solidFill>
                  </a:tcPr>
                </a:tc>
                <a:tc>
                  <a:txBody>
                    <a:bodyPr/>
                    <a:lstStyle/>
                    <a:p>
                      <a:pPr marL="0" marR="0">
                        <a:spcBef>
                          <a:spcPts val="0"/>
                        </a:spcBef>
                        <a:spcAft>
                          <a:spcPts val="0"/>
                        </a:spcAft>
                      </a:pPr>
                      <a:r>
                        <a:rPr lang="en-US" sz="2000" b="1" dirty="0">
                          <a:latin typeface="Arial"/>
                          <a:ea typeface="Times New Roman"/>
                          <a:cs typeface="Times New Roman"/>
                        </a:rPr>
                        <a:t>Quantitative (Required in Limited Quantity)</a:t>
                      </a:r>
                      <a:endParaRPr lang="en-US" sz="1400" b="1" dirty="0">
                        <a:latin typeface="Times New Roman"/>
                        <a:ea typeface="Times New Roman"/>
                        <a:cs typeface="Times New Roman"/>
                      </a:endParaRPr>
                    </a:p>
                    <a:p>
                      <a:pPr marL="0" marR="0">
                        <a:spcBef>
                          <a:spcPts val="0"/>
                        </a:spcBef>
                        <a:spcAft>
                          <a:spcPts val="0"/>
                        </a:spcAft>
                      </a:pPr>
                      <a:r>
                        <a:rPr lang="en-US" sz="2000" b="1" kern="1200" dirty="0" err="1">
                          <a:solidFill>
                            <a:srgbClr val="002060"/>
                          </a:solidFill>
                          <a:latin typeface="Kruti Dev 010"/>
                          <a:ea typeface="Times New Roman"/>
                          <a:cs typeface="Arial"/>
                        </a:rPr>
                        <a:t>Ekk</a:t>
                      </a:r>
                      <a:r>
                        <a:rPr lang="en-US" sz="2000" b="1" kern="1200" dirty="0">
                          <a:solidFill>
                            <a:srgbClr val="002060"/>
                          </a:solidFill>
                          <a:latin typeface="Kruti Dev 010"/>
                          <a:ea typeface="Times New Roman"/>
                          <a:cs typeface="Arial"/>
                        </a:rPr>
                        <a:t>=</a:t>
                      </a:r>
                      <a:r>
                        <a:rPr lang="en-US" sz="2000" b="1" kern="1200" dirty="0" err="1">
                          <a:solidFill>
                            <a:srgbClr val="002060"/>
                          </a:solidFill>
                          <a:latin typeface="Kruti Dev 010"/>
                          <a:ea typeface="Times New Roman"/>
                          <a:cs typeface="Arial"/>
                        </a:rPr>
                        <a:t>kRed</a:t>
                      </a:r>
                      <a:r>
                        <a:rPr lang="en-US" sz="2000" b="1" kern="1200" dirty="0">
                          <a:solidFill>
                            <a:srgbClr val="002060"/>
                          </a:solidFill>
                          <a:latin typeface="Kruti Dev 010"/>
                          <a:ea typeface="Times New Roman"/>
                          <a:cs typeface="Arial"/>
                        </a:rPr>
                        <a:t> ¼lhfer </a:t>
                      </a:r>
                      <a:r>
                        <a:rPr lang="en-US" sz="2000" b="1" kern="1200" dirty="0" err="1">
                          <a:solidFill>
                            <a:srgbClr val="002060"/>
                          </a:solidFill>
                          <a:latin typeface="Kruti Dev 010"/>
                          <a:ea typeface="Times New Roman"/>
                          <a:cs typeface="Arial"/>
                        </a:rPr>
                        <a:t>ek</a:t>
                      </a:r>
                      <a:r>
                        <a:rPr lang="en-US" sz="2000" b="1" kern="1200" dirty="0">
                          <a:solidFill>
                            <a:srgbClr val="002060"/>
                          </a:solidFill>
                          <a:latin typeface="Kruti Dev 010"/>
                          <a:ea typeface="Times New Roman"/>
                          <a:cs typeface="Arial"/>
                        </a:rPr>
                        <a:t>=k esa½</a:t>
                      </a:r>
                      <a:endParaRPr lang="en-US" sz="1400" b="1" dirty="0">
                        <a:latin typeface="Times New Roman"/>
                        <a:ea typeface="Times New Roman"/>
                        <a:cs typeface="Times New Roman"/>
                      </a:endParaRPr>
                    </a:p>
                  </a:txBody>
                  <a:tcPr marL="56795" marR="56795"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1524" name="Rectangle 8">
            <a:extLst>
              <a:ext uri="{FF2B5EF4-FFF2-40B4-BE49-F238E27FC236}">
                <a16:creationId xmlns:a16="http://schemas.microsoft.com/office/drawing/2014/main" id="{F63E0DCE-50D8-40CE-A771-21551A165769}"/>
              </a:ext>
            </a:extLst>
          </p:cNvPr>
          <p:cNvSpPr>
            <a:spLocks noChangeArrowheads="1"/>
          </p:cNvSpPr>
          <p:nvPr/>
        </p:nvSpPr>
        <p:spPr bwMode="auto">
          <a:xfrm>
            <a:off x="6019800" y="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C00000"/>
                </a:solidFill>
                <a:cs typeface="Times New Roman" panose="02020603050405020304" pitchFamily="18" charset="0"/>
              </a:rPr>
              <a:t>Co-existence</a:t>
            </a:r>
            <a:endParaRPr lang="en-US" altLang="en-US" sz="2000" b="1">
              <a:solidFill>
                <a:srgbClr val="C00000"/>
              </a:solidFill>
              <a:latin typeface="Times New Roman" panose="02020603050405020304" pitchFamily="18" charset="0"/>
              <a:cs typeface="Times New Roman" panose="02020603050405020304" pitchFamily="18" charset="0"/>
            </a:endParaRPr>
          </a:p>
          <a:p>
            <a:pPr algn="ctr" eaLnBrk="1" hangingPunct="1"/>
            <a:r>
              <a:rPr lang="en-US" altLang="en-US" sz="2800" b="1">
                <a:solidFill>
                  <a:srgbClr val="C00000"/>
                </a:solidFill>
                <a:latin typeface="Kruti Dev 010" pitchFamily="2" charset="0"/>
                <a:ea typeface="Batang" panose="02030600000101010101" pitchFamily="18" charset="-127"/>
                <a:cs typeface="KrutiDev040BoldItalic"/>
              </a:rPr>
              <a:t>lgvfLrRo</a:t>
            </a:r>
            <a:endParaRPr lang="en-US" altLang="en-US" sz="2800" b="1">
              <a:solidFill>
                <a:srgbClr val="C00000"/>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D447265A-EA59-46C8-93D3-85EAB577F043}"/>
              </a:ext>
            </a:extLst>
          </p:cNvPr>
          <p:cNvCxnSpPr/>
          <p:nvPr/>
        </p:nvCxnSpPr>
        <p:spPr>
          <a:xfrm>
            <a:off x="5638800" y="381000"/>
            <a:ext cx="27432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 name="Picture 4">
            <a:extLst>
              <a:ext uri="{FF2B5EF4-FFF2-40B4-BE49-F238E27FC236}">
                <a16:creationId xmlns:a16="http://schemas.microsoft.com/office/drawing/2014/main" id="{C339A647-F427-4446-94D3-A2536BD6C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803" t="23537" r="20900" b="12950"/>
          <a:stretch>
            <a:fillRect/>
          </a:stretch>
        </p:blipFill>
        <p:spPr bwMode="auto">
          <a:xfrm>
            <a:off x="11136313" y="39624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2183</Words>
  <Application>Microsoft Office PowerPoint</Application>
  <PresentationFormat>Widescreen</PresentationFormat>
  <Paragraphs>362</Paragraphs>
  <Slides>19</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Kruti Dev 010</vt:lpstr>
      <vt:lpstr>Kruti Dev 042</vt:lpstr>
      <vt:lpstr>Symbol</vt:lpstr>
      <vt:lpstr>Times New Roman</vt:lpstr>
      <vt:lpstr>Wingdings</vt:lpstr>
      <vt:lpstr>UHV Theme 2022</vt:lpstr>
      <vt:lpstr> UHV-I Session 5   Fulfilment of Aspirations at the Individual level</vt:lpstr>
      <vt:lpstr>PowerPoint Presentation</vt:lpstr>
      <vt:lpstr>Interaction Before Main Session</vt:lpstr>
      <vt:lpstr>Home Assignment</vt:lpstr>
      <vt:lpstr>Home Assignment</vt:lpstr>
      <vt:lpstr> UHV-I Session 5   Fulfilment of Aspirations at the Individual level</vt:lpstr>
      <vt:lpstr>Understanding Human Being</vt:lpstr>
      <vt:lpstr>PowerPoint Presentation</vt:lpstr>
      <vt:lpstr>PowerPoint Presentation</vt:lpstr>
      <vt:lpstr>PowerPoint Presentation</vt:lpstr>
      <vt:lpstr>Check if this happens when we mix up the two</vt:lpstr>
      <vt:lpstr>Understanding the Self</vt:lpstr>
      <vt:lpstr>Dialogue Within</vt:lpstr>
      <vt:lpstr>Harmony in the Self</vt:lpstr>
      <vt:lpstr>Sum Up</vt:lpstr>
      <vt:lpstr>Home Assignment</vt:lpstr>
      <vt:lpstr>Home Assignment</vt:lpstr>
      <vt:lpstr>Questions?</vt:lpstr>
      <vt:lpstr>Related to Need of the Self         Related to Need of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2025-05-06T03:36:00Z</dcterms:modified>
</cp:coreProperties>
</file>